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3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06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25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79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36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55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93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15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58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190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05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39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59720-779F-43EE-AADD-0A0B9940626A}" type="datetimeFigureOut">
              <a:rPr lang="zh-TW" altLang="en-US" smtClean="0"/>
              <a:t>2021/9/24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FA355-C535-42DE-9E0C-1A79DE9F55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70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110</a:t>
            </a:r>
            <a:r>
              <a:rPr lang="zh-TW" altLang="en-US" dirty="0"/>
              <a:t>學年度師資生結業資格預審說明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 smtClean="0"/>
              <a:t>110.09.24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299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6350"/>
          </a:xfrm>
        </p:spPr>
        <p:txBody>
          <a:bodyPr>
            <a:normAutofit/>
          </a:bodyPr>
          <a:lstStyle/>
          <a:p>
            <a:r>
              <a:rPr lang="zh-TW" altLang="en-US" dirty="0"/>
              <a:t>本次預審功課：確實填寫以下表格並檢核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21476"/>
            <a:ext cx="10708178" cy="475548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zh-TW" dirty="0"/>
              <a:t>1.</a:t>
            </a:r>
            <a:r>
              <a:rPr lang="zh-TW" altLang="en-US" dirty="0"/>
              <a:t> 完成總表</a:t>
            </a:r>
            <a:endParaRPr lang="en-US" altLang="zh-TW" dirty="0"/>
          </a:p>
          <a:p>
            <a:pPr>
              <a:spcBef>
                <a:spcPts val="1800"/>
              </a:spcBef>
            </a:pPr>
            <a:r>
              <a:rPr lang="en-US" altLang="zh-TW" dirty="0"/>
              <a:t>2.</a:t>
            </a:r>
            <a:r>
              <a:rPr lang="zh-TW" altLang="en-US" dirty="0"/>
              <a:t> 完成教育專業學分審核表</a:t>
            </a:r>
            <a:endParaRPr lang="en-US" altLang="zh-TW" dirty="0"/>
          </a:p>
          <a:p>
            <a:pPr>
              <a:spcBef>
                <a:spcPts val="1800"/>
              </a:spcBef>
            </a:pPr>
            <a:r>
              <a:rPr lang="en-US" altLang="zh-TW" dirty="0"/>
              <a:t>3.</a:t>
            </a:r>
            <a:r>
              <a:rPr lang="zh-TW" altLang="en-US" dirty="0"/>
              <a:t>做專門課程學分認定</a:t>
            </a:r>
            <a:r>
              <a:rPr lang="en-US" altLang="zh-TW" dirty="0"/>
              <a:t>(</a:t>
            </a:r>
            <a:r>
              <a:rPr lang="zh-TW" altLang="en-US" dirty="0"/>
              <a:t>至師培中心網頁下載學分認定申請書，填寫欲認定的科目及學分，並附上成績單。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4.</a:t>
            </a:r>
            <a:r>
              <a:rPr lang="zh-TW" altLang="en-US" smtClean="0"/>
              <a:t>完成結業生資料袋</a:t>
            </a:r>
            <a:r>
              <a:rPr lang="zh-TW" altLang="en-US" dirty="0"/>
              <a:t>虛線以上的資料填寫，</a:t>
            </a:r>
            <a:r>
              <a:rPr lang="zh-TW" altLang="en-US" dirty="0">
                <a:solidFill>
                  <a:srgbClr val="FF0000"/>
                </a:solidFill>
              </a:rPr>
              <a:t>虛線以下的部分</a:t>
            </a:r>
            <a:r>
              <a:rPr lang="en-US" altLang="zh-TW" dirty="0">
                <a:solidFill>
                  <a:srgbClr val="FF0000"/>
                </a:solidFill>
              </a:rPr>
              <a:t>9-12</a:t>
            </a:r>
            <a:r>
              <a:rPr lang="zh-TW" altLang="en-US" dirty="0">
                <a:solidFill>
                  <a:srgbClr val="FF0000"/>
                </a:solidFill>
              </a:rPr>
              <a:t>項請開始準備</a:t>
            </a:r>
            <a:r>
              <a:rPr lang="zh-TW" altLang="en-US" dirty="0"/>
              <a:t>。下學期開學初會辦理「結業作業說明會」，再發還資料袋。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sz="900" dirty="0"/>
              <a:t>     </a:t>
            </a:r>
            <a:r>
              <a:rPr lang="en-US" altLang="zh-TW" dirty="0"/>
              <a:t>5.</a:t>
            </a:r>
            <a:r>
              <a:rPr lang="zh-TW" altLang="en-US" dirty="0"/>
              <a:t> </a:t>
            </a:r>
            <a:r>
              <a:rPr lang="en-US" altLang="zh-TW" dirty="0"/>
              <a:t>110/10/15</a:t>
            </a:r>
            <a:r>
              <a:rPr lang="zh-TW" altLang="en-US" dirty="0"/>
              <a:t>  前繳回資料袋，袋內要有前述</a:t>
            </a:r>
            <a:r>
              <a:rPr lang="en-US" altLang="zh-TW" dirty="0"/>
              <a:t>1-3</a:t>
            </a:r>
            <a:r>
              <a:rPr lang="zh-TW" altLang="en-US" dirty="0"/>
              <a:t>的文件。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34201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教師資格考試之暫准報名相關規定：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04091"/>
            <a:ext cx="10683240" cy="4351338"/>
          </a:xfrm>
        </p:spPr>
        <p:txBody>
          <a:bodyPr/>
          <a:lstStyle/>
          <a:p>
            <a:endParaRPr lang="en-US" altLang="zh-TW" dirty="0"/>
          </a:p>
          <a:p>
            <a:r>
              <a:rPr lang="en-US" altLang="zh-TW" dirty="0"/>
              <a:t>111</a:t>
            </a:r>
            <a:r>
              <a:rPr lang="zh-TW" altLang="en-US" dirty="0"/>
              <a:t>年度教師資格考試日期：</a:t>
            </a:r>
            <a:r>
              <a:rPr lang="en-US" altLang="zh-TW" dirty="0"/>
              <a:t>111</a:t>
            </a:r>
            <a:r>
              <a:rPr lang="zh-TW" altLang="en-US" dirty="0"/>
              <a:t>年</a:t>
            </a:r>
            <a:r>
              <a:rPr lang="en-US" altLang="zh-TW" dirty="0"/>
              <a:t>6</a:t>
            </a:r>
            <a:r>
              <a:rPr lang="zh-TW" altLang="en-US" dirty="0" smtClean="0"/>
              <a:t>月</a:t>
            </a:r>
            <a:r>
              <a:rPr lang="en-US" altLang="zh-TW" dirty="0"/>
              <a:t>4</a:t>
            </a:r>
            <a:r>
              <a:rPr lang="zh-TW" altLang="en-US" dirty="0" smtClean="0"/>
              <a:t>日</a:t>
            </a:r>
            <a:r>
              <a:rPr lang="en-US" altLang="zh-TW" dirty="0"/>
              <a:t>(</a:t>
            </a:r>
            <a:r>
              <a:rPr lang="zh-TW" altLang="en-US" dirty="0" smtClean="0"/>
              <a:t>星期</a:t>
            </a:r>
            <a:r>
              <a:rPr lang="zh-TW" altLang="en-US" dirty="0"/>
              <a:t>六</a:t>
            </a:r>
            <a:r>
              <a:rPr lang="en-US" altLang="zh-TW" dirty="0" smtClean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暫准報名資格：預計在</a:t>
            </a:r>
            <a:r>
              <a:rPr lang="en-US" altLang="zh-TW" dirty="0"/>
              <a:t>110</a:t>
            </a:r>
            <a:r>
              <a:rPr lang="zh-TW" altLang="en-US" dirty="0"/>
              <a:t>學年度畢業</a:t>
            </a:r>
            <a:r>
              <a:rPr lang="en-US" altLang="zh-TW" dirty="0"/>
              <a:t>(</a:t>
            </a:r>
            <a:r>
              <a:rPr lang="zh-TW" altLang="en-US" dirty="0"/>
              <a:t>大學部</a:t>
            </a:r>
            <a:r>
              <a:rPr lang="en-US" altLang="zh-TW" dirty="0"/>
              <a:t>)</a:t>
            </a:r>
            <a:r>
              <a:rPr lang="zh-TW" altLang="en-US" dirty="0"/>
              <a:t>或修畢應修學分數</a:t>
            </a:r>
            <a:r>
              <a:rPr lang="en-US" altLang="zh-TW" dirty="0"/>
              <a:t>(</a:t>
            </a:r>
            <a:r>
              <a:rPr lang="zh-TW" altLang="en-US" dirty="0"/>
              <a:t>碩</a:t>
            </a:r>
            <a:r>
              <a:rPr lang="en-US" altLang="zh-TW" dirty="0"/>
              <a:t>/</a:t>
            </a:r>
            <a:r>
              <a:rPr lang="zh-TW" altLang="en-US" dirty="0"/>
              <a:t>博士班</a:t>
            </a:r>
            <a:r>
              <a:rPr lang="en-US" altLang="zh-TW" dirty="0"/>
              <a:t>)</a:t>
            </a:r>
            <a:r>
              <a:rPr lang="zh-TW" altLang="en-US" dirty="0"/>
              <a:t>者。</a:t>
            </a:r>
            <a:endParaRPr lang="en-US" altLang="zh-TW" dirty="0"/>
          </a:p>
          <a:p>
            <a:r>
              <a:rPr lang="zh-TW" altLang="en-US" dirty="0"/>
              <a:t>如果參加考試通過，但發生無法畢業或未修畢應修學分數的狀況，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則該考試為無效。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6876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關於「修習分科教材教法</a:t>
            </a:r>
            <a:r>
              <a:rPr lang="en-US" altLang="zh-TW" sz="4000" dirty="0"/>
              <a:t>/</a:t>
            </a:r>
            <a:r>
              <a:rPr lang="zh-TW" altLang="en-US" sz="4000" dirty="0"/>
              <a:t>教學實習」的提醒：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54727"/>
            <a:ext cx="10515600" cy="4722236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altLang="zh-TW" dirty="0"/>
              <a:t>107</a:t>
            </a:r>
            <a:r>
              <a:rPr lang="zh-TW" altLang="en-US" dirty="0"/>
              <a:t>級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以前的師資生請留意：</a:t>
            </a:r>
            <a:endParaRPr lang="en-US" altLang="zh-TW" dirty="0"/>
          </a:p>
          <a:p>
            <a:pPr>
              <a:lnSpc>
                <a:spcPct val="2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zh-TW" altLang="en-US" dirty="0"/>
              <a:t>如果想要去國中實習，就不能修高中的分科教材教法</a:t>
            </a:r>
            <a:r>
              <a:rPr lang="en-US" altLang="zh-TW" dirty="0"/>
              <a:t>/</a:t>
            </a:r>
            <a:r>
              <a:rPr lang="zh-TW" altLang="en-US" dirty="0"/>
              <a:t>教學實習；反之亦然。尤其是到外校修習的同學要特別注意 。</a:t>
            </a:r>
          </a:p>
        </p:txBody>
      </p:sp>
    </p:spTree>
    <p:extLst>
      <p:ext uri="{BB962C8B-B14F-4D97-AF65-F5344CB8AC3E}">
        <p14:creationId xmlns:p14="http://schemas.microsoft.com/office/powerpoint/2010/main" val="3184284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2DE00D2-E538-491D-89E8-A3C74A1F3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5285"/>
            <a:ext cx="9144000" cy="1082180"/>
          </a:xfrm>
        </p:spPr>
        <p:txBody>
          <a:bodyPr>
            <a:normAutofit/>
          </a:bodyPr>
          <a:lstStyle/>
          <a:p>
            <a:r>
              <a:rPr lang="zh-TW" altLang="en-US" dirty="0"/>
              <a:t>結業生資料袋   領取</a:t>
            </a:r>
            <a:r>
              <a:rPr lang="en-US" altLang="zh-TW" dirty="0"/>
              <a:t>/</a:t>
            </a:r>
            <a:r>
              <a:rPr lang="zh-TW" altLang="en-US" dirty="0"/>
              <a:t>繳回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CAB1A3EA-D97F-498A-856C-A2CBCC3AF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8290" y="2172749"/>
            <a:ext cx="10393960" cy="3707933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3000"/>
              </a:spcBef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領取期間：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110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年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9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月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27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至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110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年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10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月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1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日  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(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上班時間</a:t>
            </a:r>
            <a:r>
              <a:rPr kumimoji="0" lang="en-US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)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。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新細明體" panose="02020500000000000000" pitchFamily="18" charset="-120"/>
              <a:cs typeface="+mj-cs"/>
            </a:endParaRPr>
          </a:p>
          <a:p>
            <a:pPr algn="l">
              <a:spcBef>
                <a:spcPts val="3000"/>
              </a:spcBef>
            </a:pP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新細明體" panose="02020500000000000000" pitchFamily="18" charset="-120"/>
              <a:cs typeface="+mj-cs"/>
            </a:endParaRPr>
          </a:p>
          <a:p>
            <a:pPr algn="l"/>
            <a:r>
              <a:rPr lang="zh-TW" altLang="en-US" sz="44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繳回期限：</a:t>
            </a:r>
            <a:r>
              <a:rPr lang="en-US" altLang="zh-TW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110</a:t>
            </a:r>
            <a:r>
              <a:rPr lang="zh-TW" altLang="en-US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年</a:t>
            </a:r>
            <a:r>
              <a:rPr lang="en-US" altLang="zh-TW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10</a:t>
            </a:r>
            <a:r>
              <a:rPr lang="zh-TW" altLang="en-US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月</a:t>
            </a:r>
            <a:r>
              <a:rPr lang="en-US" altLang="zh-TW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15</a:t>
            </a:r>
            <a:r>
              <a:rPr lang="zh-TW" altLang="en-US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日下午</a:t>
            </a:r>
            <a:r>
              <a:rPr lang="en-US" altLang="zh-TW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5:00</a:t>
            </a:r>
            <a:r>
              <a:rPr lang="zh-TW" altLang="en-US" sz="4000" dirty="0">
                <a:solidFill>
                  <a:prstClr val="black"/>
                </a:solidFill>
                <a:latin typeface="Calibri Light" panose="020F0302020204030204"/>
                <a:ea typeface="新細明體" panose="02020500000000000000" pitchFamily="18" charset="-120"/>
                <a:cs typeface="+mj-cs"/>
              </a:rPr>
              <a:t>。</a:t>
            </a:r>
            <a:endParaRPr lang="en-US" altLang="zh-TW" sz="4000" dirty="0">
              <a:solidFill>
                <a:prstClr val="black"/>
              </a:solidFill>
              <a:latin typeface="Calibri Light" panose="020F0302020204030204"/>
              <a:ea typeface="新細明體" panose="02020500000000000000" pitchFamily="18" charset="-120"/>
              <a:cs typeface="+mj-cs"/>
            </a:endParaRPr>
          </a:p>
          <a:p>
            <a:pPr algn="l"/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新細明體" panose="02020500000000000000" pitchFamily="18" charset="-120"/>
              <a:cs typeface="+mj-cs"/>
            </a:endParaRPr>
          </a:p>
          <a:p>
            <a:pPr algn="l"/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>地點：師資培育中心辦公室。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  <a:t/>
            </a:r>
            <a:b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新細明體" panose="02020500000000000000" pitchFamily="18" charset="-120"/>
                <a:cs typeface="+mj-cs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351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F853C61B-A97E-4F00-9ECE-F44F56BF5EF2}"/>
              </a:ext>
            </a:extLst>
          </p:cNvPr>
          <p:cNvSpPr txBox="1"/>
          <p:nvPr/>
        </p:nvSpPr>
        <p:spPr>
          <a:xfrm>
            <a:off x="1182848" y="1124126"/>
            <a:ext cx="986476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400" dirty="0"/>
              <a:t>本說明會目的：</a:t>
            </a:r>
            <a:endParaRPr lang="en-US" altLang="zh-TW" sz="4400" dirty="0"/>
          </a:p>
          <a:p>
            <a:r>
              <a:rPr lang="en-US" altLang="zh-TW" sz="4400" dirty="0"/>
              <a:t/>
            </a:r>
            <a:br>
              <a:rPr lang="en-US" altLang="zh-TW" sz="4400" dirty="0"/>
            </a:b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在本學期加退選之前，提醒</a:t>
            </a:r>
            <a:r>
              <a:rPr lang="zh-TW" altLang="en-US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大家</a:t>
            </a:r>
            <a:r>
              <a:rPr lang="zh-TW" altLang="en-US" sz="4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自行</a:t>
            </a:r>
            <a:r>
              <a:rPr lang="zh-TW" altLang="en-US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自己所修習的各項學分</a:t>
            </a:r>
            <a:r>
              <a:rPr lang="en-US" altLang="zh-TW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en-US" sz="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普通課程、教育專業課程、任教專門課程，以免無法順利結業。</a:t>
            </a:r>
          </a:p>
        </p:txBody>
      </p:sp>
    </p:spTree>
    <p:extLst>
      <p:ext uri="{BB962C8B-B14F-4D97-AF65-F5344CB8AC3E}">
        <p14:creationId xmlns:p14="http://schemas.microsoft.com/office/powerpoint/2010/main" val="162047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教育學程結業的重要性：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sz="3600" dirty="0"/>
              <a:t>取得</a:t>
            </a:r>
            <a:r>
              <a:rPr lang="en-US" altLang="zh-TW" sz="3600" dirty="0"/>
              <a:t>2</a:t>
            </a:r>
            <a:r>
              <a:rPr lang="zh-TW" altLang="en-US" sz="3600" dirty="0"/>
              <a:t>張教育學程結業證明書</a:t>
            </a:r>
            <a:endParaRPr lang="en-US" altLang="zh-TW" sz="3600" dirty="0"/>
          </a:p>
          <a:p>
            <a:endParaRPr lang="en-US" altLang="zh-TW" sz="3600" dirty="0"/>
          </a:p>
          <a:p>
            <a:r>
              <a:rPr lang="zh-TW" altLang="en-US" sz="3600" dirty="0"/>
              <a:t>參加教師資格考試</a:t>
            </a:r>
            <a:endParaRPr lang="en-US" altLang="zh-TW" sz="3600" dirty="0"/>
          </a:p>
          <a:p>
            <a:endParaRPr lang="en-US" altLang="zh-TW" sz="3600" dirty="0"/>
          </a:p>
          <a:p>
            <a:r>
              <a:rPr lang="zh-TW" altLang="en-US" sz="3600" dirty="0"/>
              <a:t>參加第</a:t>
            </a:r>
            <a:r>
              <a:rPr lang="en-US" altLang="zh-TW" sz="3600" dirty="0"/>
              <a:t>2</a:t>
            </a:r>
            <a:r>
              <a:rPr lang="zh-TW" altLang="en-US" sz="3600" dirty="0"/>
              <a:t>招的教師甄試</a:t>
            </a:r>
            <a:endParaRPr lang="en-US" altLang="zh-TW" sz="3600" dirty="0"/>
          </a:p>
          <a:p>
            <a:endParaRPr lang="en-US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116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5945"/>
          </a:xfrm>
        </p:spPr>
        <p:txBody>
          <a:bodyPr/>
          <a:lstStyle/>
          <a:p>
            <a:r>
              <a:rPr lang="zh-TW" altLang="en-US" dirty="0"/>
              <a:t>如何結業</a:t>
            </a:r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277" y="1481070"/>
            <a:ext cx="11307650" cy="4695893"/>
          </a:xfrm>
        </p:spPr>
        <p:txBody>
          <a:bodyPr/>
          <a:lstStyle/>
          <a:p>
            <a:r>
              <a:rPr lang="zh-TW" altLang="en-US" dirty="0"/>
              <a:t>如果你取得師資生身分時是大學部學生：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要修畢</a:t>
            </a:r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普通課程：即能夠畢業，取得畢業證書。</a:t>
            </a:r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en-US" dirty="0"/>
              <a:t>專業課程：修畢</a:t>
            </a:r>
            <a:r>
              <a:rPr lang="en-US" altLang="zh-TW" dirty="0"/>
              <a:t>26</a:t>
            </a:r>
            <a:r>
              <a:rPr lang="zh-TW" altLang="en-US" dirty="0"/>
              <a:t>學分＋職業教育與訓練</a:t>
            </a:r>
            <a:r>
              <a:rPr lang="en-US" altLang="zh-TW" dirty="0"/>
              <a:t>/</a:t>
            </a:r>
            <a:r>
              <a:rPr lang="zh-TW" altLang="en-US" dirty="0"/>
              <a:t>生涯規劃＋完成實地學習時數、志工服務時數、重大集會表等規定</a:t>
            </a:r>
            <a:r>
              <a:rPr lang="en-US" altLang="zh-TW" dirty="0"/>
              <a:t>(</a:t>
            </a:r>
            <a:r>
              <a:rPr lang="zh-TW" altLang="en-US" dirty="0"/>
              <a:t>依進入學程學年度而有不同的規定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en-US" altLang="zh-TW" dirty="0"/>
              <a:t>3.</a:t>
            </a:r>
            <a:r>
              <a:rPr lang="zh-TW" altLang="en-US" dirty="0"/>
              <a:t>專門課程：修足依不同科別之任教專門課程學分表的科目及學分規範。     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338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5945"/>
          </a:xfrm>
        </p:spPr>
        <p:txBody>
          <a:bodyPr/>
          <a:lstStyle/>
          <a:p>
            <a:r>
              <a:rPr lang="zh-TW" altLang="en-US" dirty="0"/>
              <a:t>如何結業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277" y="1481070"/>
            <a:ext cx="11307650" cy="4695893"/>
          </a:xfrm>
        </p:spPr>
        <p:txBody>
          <a:bodyPr/>
          <a:lstStyle/>
          <a:p>
            <a:r>
              <a:rPr lang="zh-TW" altLang="en-US" dirty="0"/>
              <a:t>如果你取得師資生身份時是碩</a:t>
            </a:r>
            <a:r>
              <a:rPr lang="en-US" altLang="zh-TW" dirty="0"/>
              <a:t>/</a:t>
            </a:r>
            <a:r>
              <a:rPr lang="zh-TW" altLang="en-US" dirty="0"/>
              <a:t>博士班學生：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要修畢</a:t>
            </a:r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普通課程：修畢碩</a:t>
            </a:r>
            <a:r>
              <a:rPr lang="en-US" altLang="zh-TW" dirty="0"/>
              <a:t>/</a:t>
            </a:r>
            <a:r>
              <a:rPr lang="zh-TW" altLang="en-US" dirty="0"/>
              <a:t>博士班應修學分數，論文可不必完成。但要取得系所開立之修畢學分證明。</a:t>
            </a:r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en-US" dirty="0"/>
              <a:t>專業課程：修畢</a:t>
            </a:r>
            <a:r>
              <a:rPr lang="en-US" altLang="zh-TW" dirty="0"/>
              <a:t>26</a:t>
            </a:r>
            <a:r>
              <a:rPr lang="zh-TW" altLang="en-US" dirty="0"/>
              <a:t>學分＋職業教育與訓練</a:t>
            </a:r>
            <a:r>
              <a:rPr lang="en-US" altLang="zh-TW" dirty="0"/>
              <a:t>/</a:t>
            </a:r>
            <a:r>
              <a:rPr lang="zh-TW" altLang="en-US" dirty="0"/>
              <a:t>生涯規劃＋完成實地學習時數、志工服務時數、重大集會表等規定</a:t>
            </a:r>
            <a:r>
              <a:rPr lang="en-US" altLang="zh-TW" dirty="0"/>
              <a:t>(</a:t>
            </a:r>
            <a:r>
              <a:rPr lang="zh-TW" altLang="en-US" dirty="0"/>
              <a:t>依進入學程學年度而有不同的規定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en-US" altLang="zh-TW" dirty="0"/>
              <a:t>3.</a:t>
            </a:r>
            <a:r>
              <a:rPr lang="zh-TW" altLang="en-US" dirty="0"/>
              <a:t>專門課程：修足依不同科別之任教專門課程學分表的科目及學分規範。     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80654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5945"/>
          </a:xfrm>
        </p:spPr>
        <p:txBody>
          <a:bodyPr/>
          <a:lstStyle/>
          <a:p>
            <a:r>
              <a:rPr lang="zh-TW" altLang="en-US" dirty="0"/>
              <a:t>如何結業</a:t>
            </a:r>
            <a:r>
              <a:rPr lang="en-US" altLang="zh-TW" dirty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2277" y="1481070"/>
            <a:ext cx="11307650" cy="4695893"/>
          </a:xfrm>
        </p:spPr>
        <p:txBody>
          <a:bodyPr/>
          <a:lstStyle/>
          <a:p>
            <a:r>
              <a:rPr lang="zh-TW" altLang="en-US" dirty="0"/>
              <a:t>如果你取得師資生身份時是大學部，但又帶至研究所階段續修：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要修畢</a:t>
            </a:r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普通課程：修畢碩</a:t>
            </a:r>
            <a:r>
              <a:rPr lang="en-US" altLang="zh-TW" dirty="0"/>
              <a:t>/</a:t>
            </a:r>
            <a:r>
              <a:rPr lang="zh-TW" altLang="en-US" dirty="0"/>
              <a:t>博士班應修學分數，論文可不必完成。但要取得系所開立之證明。</a:t>
            </a:r>
            <a:endParaRPr lang="en-US" altLang="zh-TW" dirty="0"/>
          </a:p>
          <a:p>
            <a:r>
              <a:rPr lang="en-US" altLang="zh-TW" dirty="0"/>
              <a:t>2.</a:t>
            </a:r>
            <a:r>
              <a:rPr lang="zh-TW" altLang="en-US" dirty="0"/>
              <a:t>專業課程：修畢</a:t>
            </a:r>
            <a:r>
              <a:rPr lang="en-US" altLang="zh-TW" dirty="0"/>
              <a:t>26</a:t>
            </a:r>
            <a:r>
              <a:rPr lang="zh-TW" altLang="en-US" dirty="0"/>
              <a:t>學分＋職業教育與訓練</a:t>
            </a:r>
            <a:r>
              <a:rPr lang="en-US" altLang="zh-TW" dirty="0"/>
              <a:t>/</a:t>
            </a:r>
            <a:r>
              <a:rPr lang="zh-TW" altLang="en-US" dirty="0"/>
              <a:t>生涯規劃＋完成實地學習時數、志工服務時數、重大集會表等規定</a:t>
            </a:r>
            <a:r>
              <a:rPr lang="en-US" altLang="zh-TW" dirty="0"/>
              <a:t>(</a:t>
            </a:r>
            <a:r>
              <a:rPr lang="zh-TW" altLang="en-US" dirty="0"/>
              <a:t>依進入學程學年度而有不同的規定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en-US" altLang="zh-TW" dirty="0"/>
              <a:t>3.</a:t>
            </a:r>
            <a:r>
              <a:rPr lang="zh-TW" altLang="en-US" dirty="0"/>
              <a:t>專門課程：修足依不同科別之任教專門課程學分表的科目及學分規範。     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8265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學分預審</a:t>
            </a:r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教育專業課程：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   </a:t>
            </a:r>
            <a:r>
              <a:rPr lang="en-US" altLang="zh-TW" dirty="0"/>
              <a:t>26</a:t>
            </a:r>
            <a:r>
              <a:rPr lang="zh-TW" altLang="en-US" dirty="0"/>
              <a:t>學分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   職業教育與訓練</a:t>
            </a:r>
            <a:r>
              <a:rPr lang="en-US" altLang="zh-TW" dirty="0"/>
              <a:t>/</a:t>
            </a:r>
            <a:r>
              <a:rPr lang="zh-TW" altLang="en-US" dirty="0"/>
              <a:t>生涯規劃：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     </a:t>
            </a:r>
            <a:r>
              <a:rPr lang="en-US" altLang="zh-TW" dirty="0"/>
              <a:t>105-106</a:t>
            </a:r>
            <a:r>
              <a:rPr lang="zh-TW" altLang="en-US" dirty="0"/>
              <a:t>級師資生</a:t>
            </a:r>
            <a:r>
              <a:rPr lang="en-US" altLang="zh-TW" dirty="0"/>
              <a:t>/2</a:t>
            </a:r>
            <a:r>
              <a:rPr lang="zh-TW" altLang="en-US" dirty="0"/>
              <a:t>學分或教育議題專題</a:t>
            </a:r>
            <a:r>
              <a:rPr lang="en-US" altLang="zh-TW" dirty="0"/>
              <a:t>(105/</a:t>
            </a:r>
            <a:r>
              <a:rPr lang="zh-TW" altLang="en-US" dirty="0"/>
              <a:t>下、</a:t>
            </a:r>
            <a:r>
              <a:rPr lang="en-US" altLang="zh-TW" dirty="0"/>
              <a:t>106/</a:t>
            </a:r>
            <a:r>
              <a:rPr lang="zh-TW" altLang="en-US" dirty="0"/>
              <a:t>上</a:t>
            </a:r>
            <a:r>
              <a:rPr lang="en-US" altLang="zh-TW" dirty="0"/>
              <a:t>)</a:t>
            </a:r>
            <a:r>
              <a:rPr lang="zh-TW" altLang="en-US" dirty="0"/>
              <a:t>；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     </a:t>
            </a:r>
            <a:r>
              <a:rPr lang="en-US" altLang="zh-TW" dirty="0"/>
              <a:t>107</a:t>
            </a:r>
            <a:r>
              <a:rPr lang="zh-TW" altLang="en-US" dirty="0"/>
              <a:t>級之後</a:t>
            </a:r>
            <a:r>
              <a:rPr lang="en-US" altLang="zh-TW" dirty="0"/>
              <a:t>/1</a:t>
            </a:r>
            <a:r>
              <a:rPr lang="zh-TW" altLang="en-US" dirty="0"/>
              <a:t>學分。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3.</a:t>
            </a:r>
            <a:r>
              <a:rPr lang="zh-TW" altLang="en-US" dirty="0"/>
              <a:t>   實地學習</a:t>
            </a:r>
            <a:r>
              <a:rPr lang="en-US" altLang="zh-TW" dirty="0"/>
              <a:t>54</a:t>
            </a:r>
            <a:r>
              <a:rPr lang="zh-TW" altLang="en-US" dirty="0"/>
              <a:t>小時</a:t>
            </a:r>
            <a:r>
              <a:rPr lang="en-US" altLang="zh-TW" dirty="0"/>
              <a:t>(103-107</a:t>
            </a:r>
            <a:r>
              <a:rPr lang="zh-TW" altLang="en-US" dirty="0"/>
              <a:t>級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4.</a:t>
            </a:r>
            <a:r>
              <a:rPr lang="zh-TW" altLang="en-US" dirty="0"/>
              <a:t>    </a:t>
            </a:r>
            <a:r>
              <a:rPr lang="en-US" altLang="zh-TW" dirty="0"/>
              <a:t>32</a:t>
            </a:r>
            <a:r>
              <a:rPr lang="zh-TW" altLang="en-US" dirty="0"/>
              <a:t>小時志工服務時數：</a:t>
            </a:r>
            <a:r>
              <a:rPr lang="en-US" altLang="zh-TW" dirty="0"/>
              <a:t>107</a:t>
            </a:r>
            <a:r>
              <a:rPr lang="zh-TW" altLang="en-US" dirty="0"/>
              <a:t>級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以前。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50351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學分預審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教育專門課程：</a:t>
            </a:r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1.</a:t>
            </a:r>
            <a:r>
              <a:rPr lang="zh-TW" altLang="en-US" dirty="0"/>
              <a:t>   學分及相關要求視各任教科別規定。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  <a:r>
              <a:rPr lang="en-US" altLang="zh-TW" dirty="0"/>
              <a:t>2.</a:t>
            </a:r>
            <a:r>
              <a:rPr lang="zh-TW" altLang="en-US" dirty="0"/>
              <a:t>   任教英文科</a:t>
            </a:r>
            <a:r>
              <a:rPr lang="en-US" altLang="zh-TW" dirty="0"/>
              <a:t>/</a:t>
            </a:r>
            <a:r>
              <a:rPr lang="zh-TW" altLang="en-US" dirty="0"/>
              <a:t>英語專長者，須繳交相當於</a:t>
            </a:r>
            <a:r>
              <a:rPr lang="en-US" altLang="zh-TW" dirty="0"/>
              <a:t>CEF B2</a:t>
            </a:r>
            <a:r>
              <a:rPr lang="zh-TW" altLang="en-US" dirty="0"/>
              <a:t>級</a:t>
            </a:r>
            <a:r>
              <a:rPr lang="en-US" altLang="zh-TW" dirty="0"/>
              <a:t>(</a:t>
            </a:r>
            <a:r>
              <a:rPr lang="zh-TW" altLang="en-US" dirty="0"/>
              <a:t>含</a:t>
            </a:r>
            <a:r>
              <a:rPr lang="en-US" altLang="zh-TW" dirty="0"/>
              <a:t>)</a:t>
            </a:r>
            <a:r>
              <a:rPr lang="zh-TW" altLang="en-US" dirty="0"/>
              <a:t>以上英語文相關考試檢定及格證書，須包含聽、說、讀、寫 </a:t>
            </a:r>
            <a:r>
              <a:rPr lang="en-US" altLang="zh-TW" dirty="0"/>
              <a:t>4 </a:t>
            </a:r>
            <a:r>
              <a:rPr lang="zh-TW" altLang="en-US" dirty="0"/>
              <a:t>項檢測。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(</a:t>
            </a:r>
            <a:r>
              <a:rPr lang="zh-TW" altLang="en-US" dirty="0"/>
              <a:t>良心建議這個學期就能通過檢定。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2649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學分預審</a:t>
            </a:r>
            <a:r>
              <a:rPr lang="en-US" altLang="zh-TW" dirty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普通課程：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      修畢各系所規定之畢業學分。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1.</a:t>
            </a:r>
            <a:r>
              <a:rPr lang="zh-TW" altLang="en-US" dirty="0"/>
              <a:t>大學部請特別留意通識學分、英文畢業門檻、體育畢業門檻；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2.</a:t>
            </a:r>
            <a:r>
              <a:rPr lang="zh-TW" altLang="en-US" dirty="0"/>
              <a:t>碩</a:t>
            </a:r>
            <a:r>
              <a:rPr lang="en-US" altLang="zh-TW" dirty="0"/>
              <a:t>/</a:t>
            </a:r>
            <a:r>
              <a:rPr lang="zh-TW" altLang="en-US" dirty="0"/>
              <a:t>博士班要修畢應修學分數，論文可以不必完成。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8707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925</Words>
  <Application>Microsoft Office PowerPoint</Application>
  <PresentationFormat>自訂</PresentationFormat>
  <Paragraphs>80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110學年度師資生結業資格預審說明</vt:lpstr>
      <vt:lpstr>PowerPoint 簡報</vt:lpstr>
      <vt:lpstr>教育學程結業的重要性：</vt:lpstr>
      <vt:lpstr>如何結業(一)：</vt:lpstr>
      <vt:lpstr>如何結業(二)：</vt:lpstr>
      <vt:lpstr>如何結業(三)：</vt:lpstr>
      <vt:lpstr>學分預審(一)：</vt:lpstr>
      <vt:lpstr>學分預審(二)：</vt:lpstr>
      <vt:lpstr>學分預審(三)：</vt:lpstr>
      <vt:lpstr>本次預審功課：確實填寫以下表格並檢核</vt:lpstr>
      <vt:lpstr>教師資格考試之暫准報名相關規定：</vt:lpstr>
      <vt:lpstr>關於「修習分科教材教法/教學實習」的提醒：</vt:lpstr>
      <vt:lpstr>結業生資料袋   領取/繳回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109學年度師資生結業資格預審說明</dc:title>
  <dc:creator>user</dc:creator>
  <cp:lastModifiedBy>林雅麟</cp:lastModifiedBy>
  <cp:revision>36</cp:revision>
  <dcterms:created xsi:type="dcterms:W3CDTF">2020-09-14T11:05:15Z</dcterms:created>
  <dcterms:modified xsi:type="dcterms:W3CDTF">2021-09-24T09:43:14Z</dcterms:modified>
</cp:coreProperties>
</file>