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6"/>
  </p:notesMasterIdLst>
  <p:handoutMasterIdLst>
    <p:handoutMasterId r:id="rId47"/>
  </p:handoutMasterIdLst>
  <p:sldIdLst>
    <p:sldId id="256" r:id="rId2"/>
    <p:sldId id="257" r:id="rId3"/>
    <p:sldId id="358" r:id="rId4"/>
    <p:sldId id="359" r:id="rId5"/>
    <p:sldId id="299" r:id="rId6"/>
    <p:sldId id="300" r:id="rId7"/>
    <p:sldId id="354" r:id="rId8"/>
    <p:sldId id="355" r:id="rId9"/>
    <p:sldId id="301" r:id="rId10"/>
    <p:sldId id="353" r:id="rId11"/>
    <p:sldId id="356" r:id="rId12"/>
    <p:sldId id="305" r:id="rId13"/>
    <p:sldId id="302" r:id="rId14"/>
    <p:sldId id="304" r:id="rId15"/>
    <p:sldId id="329" r:id="rId16"/>
    <p:sldId id="330" r:id="rId17"/>
    <p:sldId id="335" r:id="rId18"/>
    <p:sldId id="336" r:id="rId19"/>
    <p:sldId id="331" r:id="rId20"/>
    <p:sldId id="332" r:id="rId21"/>
    <p:sldId id="333" r:id="rId22"/>
    <p:sldId id="334" r:id="rId23"/>
    <p:sldId id="322" r:id="rId24"/>
    <p:sldId id="323" r:id="rId25"/>
    <p:sldId id="325" r:id="rId26"/>
    <p:sldId id="351" r:id="rId27"/>
    <p:sldId id="360" r:id="rId28"/>
    <p:sldId id="313" r:id="rId29"/>
    <p:sldId id="324" r:id="rId30"/>
    <p:sldId id="306" r:id="rId31"/>
    <p:sldId id="348" r:id="rId32"/>
    <p:sldId id="326" r:id="rId33"/>
    <p:sldId id="307" r:id="rId34"/>
    <p:sldId id="308" r:id="rId35"/>
    <p:sldId id="309" r:id="rId36"/>
    <p:sldId id="352" r:id="rId37"/>
    <p:sldId id="314" r:id="rId38"/>
    <p:sldId id="318" r:id="rId39"/>
    <p:sldId id="343" r:id="rId40"/>
    <p:sldId id="344" r:id="rId41"/>
    <p:sldId id="346" r:id="rId42"/>
    <p:sldId id="357" r:id="rId43"/>
    <p:sldId id="319" r:id="rId44"/>
    <p:sldId id="345" r:id="rId45"/>
  </p:sldIdLst>
  <p:sldSz cx="9144000" cy="6858000" type="screen4x3"/>
  <p:notesSz cx="6669088"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FF0000"/>
    <a:srgbClr val="FF99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8" autoAdjust="0"/>
    <p:restoredTop sz="95026" autoAdjust="0"/>
  </p:normalViewPr>
  <p:slideViewPr>
    <p:cSldViewPr>
      <p:cViewPr varScale="1">
        <p:scale>
          <a:sx n="115" d="100"/>
          <a:sy n="115" d="100"/>
        </p:scale>
        <p:origin x="-16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86200FE2-8A76-4F4A-BF15-BCAC026D7AF7}"/>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xmlns="" id="{09524D7D-8271-435F-AAA8-597280874D9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79582817-C4DA-4CF1-BCFF-A6E85A54CD24}" type="datetimeFigureOut">
              <a:rPr lang="zh-TW" altLang="en-US"/>
              <a:pPr>
                <a:defRPr/>
              </a:pPr>
              <a:t>2022/2/25</a:t>
            </a:fld>
            <a:endParaRPr lang="zh-TW" altLang="en-US"/>
          </a:p>
        </p:txBody>
      </p:sp>
      <p:sp>
        <p:nvSpPr>
          <p:cNvPr id="4" name="頁尾版面配置區 3">
            <a:extLst>
              <a:ext uri="{FF2B5EF4-FFF2-40B4-BE49-F238E27FC236}">
                <a16:creationId xmlns:a16="http://schemas.microsoft.com/office/drawing/2014/main" xmlns="" id="{A41B28AD-9890-46BC-BF3F-7973267B6DF3}"/>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a:extLst>
              <a:ext uri="{FF2B5EF4-FFF2-40B4-BE49-F238E27FC236}">
                <a16:creationId xmlns:a16="http://schemas.microsoft.com/office/drawing/2014/main" xmlns="" id="{2BB7FCB6-FA4A-4918-AD85-7D5483944BB1}"/>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04C4DEF-61B4-4E93-B2D4-4941083814B8}" type="slidenum">
              <a:rPr lang="zh-TW" altLang="en-US"/>
              <a:pPr/>
              <a:t>‹#›</a:t>
            </a:fld>
            <a:endParaRPr lang="zh-TW" altLang="en-US"/>
          </a:p>
        </p:txBody>
      </p:sp>
    </p:spTree>
    <p:extLst>
      <p:ext uri="{BB962C8B-B14F-4D97-AF65-F5344CB8AC3E}">
        <p14:creationId xmlns:p14="http://schemas.microsoft.com/office/powerpoint/2010/main" val="386473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504F6994-B2E1-4D32-856F-5BFB1D11CA4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xmlns="" id="{7042B212-E2C8-4364-A960-E1DFBBA4BAC5}"/>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943B0BD8-E76F-40C3-997A-24EE5F33748C}" type="datetimeFigureOut">
              <a:rPr lang="zh-TW" altLang="en-US"/>
              <a:pPr>
                <a:defRPr/>
              </a:pPr>
              <a:t>2022/2/25</a:t>
            </a:fld>
            <a:endParaRPr lang="zh-TW" altLang="en-US"/>
          </a:p>
        </p:txBody>
      </p:sp>
      <p:sp>
        <p:nvSpPr>
          <p:cNvPr id="4" name="投影片圖像版面配置區 3">
            <a:extLst>
              <a:ext uri="{FF2B5EF4-FFF2-40B4-BE49-F238E27FC236}">
                <a16:creationId xmlns:a16="http://schemas.microsoft.com/office/drawing/2014/main" xmlns="" id="{E2B5719D-B829-4388-B2F5-349F5AA7DBE6}"/>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92EA6652-7E35-45CB-9994-FB12C54E85C7}"/>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CA0C4155-31AE-4427-B9C9-0C82F463DEA5}"/>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A16BE17C-73FA-4222-A3C8-BDE602112387}"/>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2A6647-3A4F-4AEC-BC42-CAFC9F8562FA}" type="slidenum">
              <a:rPr lang="zh-TW" altLang="en-US"/>
              <a:pPr/>
              <a:t>‹#›</a:t>
            </a:fld>
            <a:endParaRPr lang="zh-TW" altLang="en-US"/>
          </a:p>
        </p:txBody>
      </p:sp>
    </p:spTree>
    <p:extLst>
      <p:ext uri="{BB962C8B-B14F-4D97-AF65-F5344CB8AC3E}">
        <p14:creationId xmlns:p14="http://schemas.microsoft.com/office/powerpoint/2010/main" val="1635931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zh-TW" altLang="en-US"/>
              <a:t>按一下以編輯母片標題樣式</a:t>
            </a:r>
            <a:endParaRPr lang="en-US"/>
          </a:p>
        </p:txBody>
      </p:sp>
      <p:sp>
        <p:nvSpPr>
          <p:cNvPr id="9" name="副標題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4" name="日期版面配置區 13">
            <a:extLst>
              <a:ext uri="{FF2B5EF4-FFF2-40B4-BE49-F238E27FC236}">
                <a16:creationId xmlns:a16="http://schemas.microsoft.com/office/drawing/2014/main" xmlns="" id="{7268B7DE-52AF-43E5-A187-92884D1D88DC}"/>
              </a:ext>
            </a:extLst>
          </p:cNvPr>
          <p:cNvSpPr>
            <a:spLocks noGrp="1"/>
          </p:cNvSpPr>
          <p:nvPr>
            <p:ph type="dt" sz="half" idx="10"/>
          </p:nvPr>
        </p:nvSpPr>
        <p:spPr/>
        <p:txBody>
          <a:bodyPr/>
          <a:lstStyle>
            <a:lvl1pPr>
              <a:defRPr/>
            </a:lvl1pPr>
          </a:lstStyle>
          <a:p>
            <a:pPr>
              <a:defRPr/>
            </a:pPr>
            <a:fld id="{6E0EA696-7634-416A-B10A-3053E904C43D}" type="datetime1">
              <a:rPr lang="zh-TW" altLang="en-US"/>
              <a:pPr>
                <a:defRPr/>
              </a:pPr>
              <a:t>2022/2/25</a:t>
            </a:fld>
            <a:endParaRPr lang="zh-TW" altLang="en-US"/>
          </a:p>
        </p:txBody>
      </p:sp>
      <p:sp>
        <p:nvSpPr>
          <p:cNvPr id="5" name="頁尾版面配置區 2">
            <a:extLst>
              <a:ext uri="{FF2B5EF4-FFF2-40B4-BE49-F238E27FC236}">
                <a16:creationId xmlns:a16="http://schemas.microsoft.com/office/drawing/2014/main" xmlns="" id="{85A66FCB-E26A-417E-9B94-20C107A5ADDA}"/>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xmlns="" id="{89BB7A3E-F4A8-4794-8BFE-A88BA0950FE8}"/>
              </a:ext>
            </a:extLst>
          </p:cNvPr>
          <p:cNvSpPr>
            <a:spLocks noGrp="1"/>
          </p:cNvSpPr>
          <p:nvPr>
            <p:ph type="sldNum" sz="quarter" idx="12"/>
          </p:nvPr>
        </p:nvSpPr>
        <p:spPr/>
        <p:txBody>
          <a:bodyPr/>
          <a:lstStyle>
            <a:lvl1pPr>
              <a:defRPr/>
            </a:lvl1pPr>
          </a:lstStyle>
          <a:p>
            <a:fld id="{63E14418-4E76-44EE-896A-190B9AF4A6ED}" type="slidenum">
              <a:rPr lang="zh-TW" altLang="en-US"/>
              <a:pPr/>
              <a:t>‹#›</a:t>
            </a:fld>
            <a:endParaRPr lang="zh-TW" altLang="en-US"/>
          </a:p>
        </p:txBody>
      </p:sp>
    </p:spTree>
    <p:extLst>
      <p:ext uri="{BB962C8B-B14F-4D97-AF65-F5344CB8AC3E}">
        <p14:creationId xmlns:p14="http://schemas.microsoft.com/office/powerpoint/2010/main" val="279322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xmlns="" id="{B648DEDC-4D5F-4B62-9653-7A2CDEB17CC2}"/>
              </a:ext>
            </a:extLst>
          </p:cNvPr>
          <p:cNvSpPr>
            <a:spLocks noGrp="1"/>
          </p:cNvSpPr>
          <p:nvPr>
            <p:ph type="dt" sz="half" idx="10"/>
          </p:nvPr>
        </p:nvSpPr>
        <p:spPr/>
        <p:txBody>
          <a:bodyPr/>
          <a:lstStyle>
            <a:lvl1pPr>
              <a:defRPr/>
            </a:lvl1pPr>
          </a:lstStyle>
          <a:p>
            <a:pPr>
              <a:defRPr/>
            </a:pPr>
            <a:fld id="{6B6D7004-68BB-4773-A03C-22B76179C948}" type="datetime1">
              <a:rPr lang="zh-TW" altLang="en-US"/>
              <a:pPr>
                <a:defRPr/>
              </a:pPr>
              <a:t>2022/2/25</a:t>
            </a:fld>
            <a:endParaRPr lang="zh-TW" altLang="en-US"/>
          </a:p>
        </p:txBody>
      </p:sp>
      <p:sp>
        <p:nvSpPr>
          <p:cNvPr id="5" name="頁尾版面配置區 2">
            <a:extLst>
              <a:ext uri="{FF2B5EF4-FFF2-40B4-BE49-F238E27FC236}">
                <a16:creationId xmlns:a16="http://schemas.microsoft.com/office/drawing/2014/main" xmlns="" id="{2DEF01B7-5DF4-46D3-AAC1-856EFE81C514}"/>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xmlns="" id="{5C7A6283-5C1A-46C9-AC22-73496EE0424B}"/>
              </a:ext>
            </a:extLst>
          </p:cNvPr>
          <p:cNvSpPr>
            <a:spLocks noGrp="1"/>
          </p:cNvSpPr>
          <p:nvPr>
            <p:ph type="sldNum" sz="quarter" idx="12"/>
          </p:nvPr>
        </p:nvSpPr>
        <p:spPr/>
        <p:txBody>
          <a:bodyPr/>
          <a:lstStyle>
            <a:lvl1pPr>
              <a:defRPr/>
            </a:lvl1pPr>
          </a:lstStyle>
          <a:p>
            <a:fld id="{D4893DB6-7FF8-4D92-9400-6294CB00325B}" type="slidenum">
              <a:rPr lang="zh-TW" altLang="en-US"/>
              <a:pPr/>
              <a:t>‹#›</a:t>
            </a:fld>
            <a:endParaRPr lang="zh-TW" altLang="en-US"/>
          </a:p>
        </p:txBody>
      </p:sp>
    </p:spTree>
    <p:extLst>
      <p:ext uri="{BB962C8B-B14F-4D97-AF65-F5344CB8AC3E}">
        <p14:creationId xmlns:p14="http://schemas.microsoft.com/office/powerpoint/2010/main" val="153284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xmlns="" id="{355AF1CD-2CFF-444B-8DDE-D8BCA7C16261}"/>
              </a:ext>
            </a:extLst>
          </p:cNvPr>
          <p:cNvSpPr>
            <a:spLocks noGrp="1"/>
          </p:cNvSpPr>
          <p:nvPr>
            <p:ph type="dt" sz="half" idx="10"/>
          </p:nvPr>
        </p:nvSpPr>
        <p:spPr/>
        <p:txBody>
          <a:bodyPr/>
          <a:lstStyle>
            <a:lvl1pPr>
              <a:defRPr/>
            </a:lvl1pPr>
          </a:lstStyle>
          <a:p>
            <a:pPr>
              <a:defRPr/>
            </a:pPr>
            <a:fld id="{B92F40B8-1E05-4D25-8DE7-52B448517977}" type="datetime1">
              <a:rPr lang="zh-TW" altLang="en-US"/>
              <a:pPr>
                <a:defRPr/>
              </a:pPr>
              <a:t>2022/2/25</a:t>
            </a:fld>
            <a:endParaRPr lang="zh-TW" altLang="en-US"/>
          </a:p>
        </p:txBody>
      </p:sp>
      <p:sp>
        <p:nvSpPr>
          <p:cNvPr id="5" name="頁尾版面配置區 2">
            <a:extLst>
              <a:ext uri="{FF2B5EF4-FFF2-40B4-BE49-F238E27FC236}">
                <a16:creationId xmlns:a16="http://schemas.microsoft.com/office/drawing/2014/main" xmlns="" id="{203CBE14-068B-484C-BC80-F0DAE4654891}"/>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xmlns="" id="{466C3846-AE2D-4265-A7C6-5E2CD585CD5D}"/>
              </a:ext>
            </a:extLst>
          </p:cNvPr>
          <p:cNvSpPr>
            <a:spLocks noGrp="1"/>
          </p:cNvSpPr>
          <p:nvPr>
            <p:ph type="sldNum" sz="quarter" idx="12"/>
          </p:nvPr>
        </p:nvSpPr>
        <p:spPr/>
        <p:txBody>
          <a:bodyPr/>
          <a:lstStyle>
            <a:lvl1pPr>
              <a:defRPr/>
            </a:lvl1pPr>
          </a:lstStyle>
          <a:p>
            <a:fld id="{C45877F3-BA2E-457B-8E69-B1A4237B6D73}" type="slidenum">
              <a:rPr lang="zh-TW" altLang="en-US"/>
              <a:pPr/>
              <a:t>‹#›</a:t>
            </a:fld>
            <a:endParaRPr lang="zh-TW" altLang="en-US"/>
          </a:p>
        </p:txBody>
      </p:sp>
    </p:spTree>
    <p:extLst>
      <p:ext uri="{BB962C8B-B14F-4D97-AF65-F5344CB8AC3E}">
        <p14:creationId xmlns:p14="http://schemas.microsoft.com/office/powerpoint/2010/main" val="6030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a:extLst>
              <a:ext uri="{FF2B5EF4-FFF2-40B4-BE49-F238E27FC236}">
                <a16:creationId xmlns:a16="http://schemas.microsoft.com/office/drawing/2014/main" xmlns="" id="{B9CCCA81-7B96-4E2A-9571-5553F81D8FE1}"/>
              </a:ext>
            </a:extLst>
          </p:cNvPr>
          <p:cNvSpPr>
            <a:spLocks noGrp="1"/>
          </p:cNvSpPr>
          <p:nvPr>
            <p:ph type="dt" sz="half" idx="10"/>
          </p:nvPr>
        </p:nvSpPr>
        <p:spPr/>
        <p:txBody>
          <a:bodyPr/>
          <a:lstStyle>
            <a:lvl1pPr>
              <a:defRPr/>
            </a:lvl1pPr>
          </a:lstStyle>
          <a:p>
            <a:pPr>
              <a:defRPr/>
            </a:pPr>
            <a:fld id="{C51A5498-8F38-4805-8C56-0CA47A654FDD}" type="datetime1">
              <a:rPr lang="zh-TW" altLang="en-US"/>
              <a:pPr>
                <a:defRPr/>
              </a:pPr>
              <a:t>2022/2/25</a:t>
            </a:fld>
            <a:endParaRPr lang="zh-TW" altLang="en-US"/>
          </a:p>
        </p:txBody>
      </p:sp>
      <p:sp>
        <p:nvSpPr>
          <p:cNvPr id="5" name="頁尾版面配置區 2">
            <a:extLst>
              <a:ext uri="{FF2B5EF4-FFF2-40B4-BE49-F238E27FC236}">
                <a16:creationId xmlns:a16="http://schemas.microsoft.com/office/drawing/2014/main" xmlns="" id="{4B5F472F-6D21-406E-9768-852D6BDB8FC8}"/>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a:extLst>
              <a:ext uri="{FF2B5EF4-FFF2-40B4-BE49-F238E27FC236}">
                <a16:creationId xmlns:a16="http://schemas.microsoft.com/office/drawing/2014/main" xmlns="" id="{B6EEAE26-C1F2-4322-9841-FE2955E1C3C3}"/>
              </a:ext>
            </a:extLst>
          </p:cNvPr>
          <p:cNvSpPr>
            <a:spLocks noGrp="1"/>
          </p:cNvSpPr>
          <p:nvPr>
            <p:ph type="sldNum" sz="quarter" idx="12"/>
          </p:nvPr>
        </p:nvSpPr>
        <p:spPr/>
        <p:txBody>
          <a:bodyPr/>
          <a:lstStyle>
            <a:lvl1pPr>
              <a:defRPr/>
            </a:lvl1pPr>
          </a:lstStyle>
          <a:p>
            <a:fld id="{7674F4DE-63A2-497C-9431-0F1CCC232C7F}" type="slidenum">
              <a:rPr lang="zh-TW" altLang="en-US"/>
              <a:pPr/>
              <a:t>‹#›</a:t>
            </a:fld>
            <a:endParaRPr lang="zh-TW" altLang="en-US"/>
          </a:p>
        </p:txBody>
      </p:sp>
    </p:spTree>
    <p:extLst>
      <p:ext uri="{BB962C8B-B14F-4D97-AF65-F5344CB8AC3E}">
        <p14:creationId xmlns:p14="http://schemas.microsoft.com/office/powerpoint/2010/main" val="111326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xmlns="" id="{7958C757-9A95-4FB3-9B18-E72BF6740945}"/>
              </a:ext>
            </a:extLst>
          </p:cNvPr>
          <p:cNvSpPr>
            <a:spLocks noGrp="1"/>
          </p:cNvSpPr>
          <p:nvPr>
            <p:ph type="dt" sz="half" idx="10"/>
          </p:nvPr>
        </p:nvSpPr>
        <p:spPr/>
        <p:txBody>
          <a:bodyPr/>
          <a:lstStyle>
            <a:lvl1pPr>
              <a:defRPr/>
            </a:lvl1pPr>
          </a:lstStyle>
          <a:p>
            <a:pPr>
              <a:defRPr/>
            </a:pPr>
            <a:fld id="{862EFCCB-95A7-4DDF-B4D3-E97F92F416A6}" type="datetime1">
              <a:rPr lang="zh-TW" altLang="en-US"/>
              <a:pPr>
                <a:defRPr/>
              </a:pPr>
              <a:t>2022/2/25</a:t>
            </a:fld>
            <a:endParaRPr lang="zh-TW" altLang="en-US"/>
          </a:p>
        </p:txBody>
      </p:sp>
      <p:sp>
        <p:nvSpPr>
          <p:cNvPr id="5" name="頁尾版面配置區 4">
            <a:extLst>
              <a:ext uri="{FF2B5EF4-FFF2-40B4-BE49-F238E27FC236}">
                <a16:creationId xmlns:a16="http://schemas.microsoft.com/office/drawing/2014/main" xmlns="" id="{6CE00D6A-D8A2-4BC3-B628-4FB091D49535}"/>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xmlns="" id="{01B3B98D-52B3-473F-8279-211F51688CBC}"/>
              </a:ext>
            </a:extLst>
          </p:cNvPr>
          <p:cNvSpPr>
            <a:spLocks noGrp="1"/>
          </p:cNvSpPr>
          <p:nvPr>
            <p:ph type="sldNum" sz="quarter" idx="12"/>
          </p:nvPr>
        </p:nvSpPr>
        <p:spPr/>
        <p:txBody>
          <a:bodyPr/>
          <a:lstStyle>
            <a:lvl1pPr>
              <a:defRPr/>
            </a:lvl1pPr>
          </a:lstStyle>
          <a:p>
            <a:fld id="{0446B79B-C211-403A-8662-4DBCF521B4D4}" type="slidenum">
              <a:rPr lang="zh-TW" altLang="en-US"/>
              <a:pPr/>
              <a:t>‹#›</a:t>
            </a:fld>
            <a:endParaRPr lang="zh-TW" altLang="en-US"/>
          </a:p>
        </p:txBody>
      </p:sp>
    </p:spTree>
    <p:extLst>
      <p:ext uri="{BB962C8B-B14F-4D97-AF65-F5344CB8AC3E}">
        <p14:creationId xmlns:p14="http://schemas.microsoft.com/office/powerpoint/2010/main" val="28557465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a:extLst>
              <a:ext uri="{FF2B5EF4-FFF2-40B4-BE49-F238E27FC236}">
                <a16:creationId xmlns:a16="http://schemas.microsoft.com/office/drawing/2014/main" xmlns="" id="{69A98807-B4C2-49FF-8D97-41161CC15496}"/>
              </a:ext>
            </a:extLst>
          </p:cNvPr>
          <p:cNvSpPr>
            <a:spLocks noGrp="1"/>
          </p:cNvSpPr>
          <p:nvPr>
            <p:ph type="dt" sz="half" idx="10"/>
          </p:nvPr>
        </p:nvSpPr>
        <p:spPr/>
        <p:txBody>
          <a:bodyPr/>
          <a:lstStyle>
            <a:lvl1pPr>
              <a:defRPr/>
            </a:lvl1pPr>
          </a:lstStyle>
          <a:p>
            <a:pPr>
              <a:defRPr/>
            </a:pPr>
            <a:fld id="{0E8CAF52-9A40-48DB-8030-1E78A675834E}" type="datetime1">
              <a:rPr lang="zh-TW" altLang="en-US"/>
              <a:pPr>
                <a:defRPr/>
              </a:pPr>
              <a:t>2022/2/25</a:t>
            </a:fld>
            <a:endParaRPr lang="zh-TW" altLang="en-US"/>
          </a:p>
        </p:txBody>
      </p:sp>
      <p:sp>
        <p:nvSpPr>
          <p:cNvPr id="6" name="頁尾版面配置區 2">
            <a:extLst>
              <a:ext uri="{FF2B5EF4-FFF2-40B4-BE49-F238E27FC236}">
                <a16:creationId xmlns:a16="http://schemas.microsoft.com/office/drawing/2014/main" xmlns="" id="{541897D1-15C5-4AA1-BB13-D4EE8C7C8790}"/>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xmlns="" id="{7030E647-BF07-4EF1-973B-1A91195FC890}"/>
              </a:ext>
            </a:extLst>
          </p:cNvPr>
          <p:cNvSpPr>
            <a:spLocks noGrp="1"/>
          </p:cNvSpPr>
          <p:nvPr>
            <p:ph type="sldNum" sz="quarter" idx="12"/>
          </p:nvPr>
        </p:nvSpPr>
        <p:spPr/>
        <p:txBody>
          <a:bodyPr/>
          <a:lstStyle>
            <a:lvl1pPr>
              <a:defRPr/>
            </a:lvl1pPr>
          </a:lstStyle>
          <a:p>
            <a:fld id="{59BE6EB8-AF6A-4B78-8EE6-FB3DC73A423C}" type="slidenum">
              <a:rPr lang="zh-TW" altLang="en-US"/>
              <a:pPr/>
              <a:t>‹#›</a:t>
            </a:fld>
            <a:endParaRPr lang="zh-TW" altLang="en-US"/>
          </a:p>
        </p:txBody>
      </p:sp>
    </p:spTree>
    <p:extLst>
      <p:ext uri="{BB962C8B-B14F-4D97-AF65-F5344CB8AC3E}">
        <p14:creationId xmlns:p14="http://schemas.microsoft.com/office/powerpoint/2010/main" val="373844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5" name="內容版面配置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a:extLst>
              <a:ext uri="{FF2B5EF4-FFF2-40B4-BE49-F238E27FC236}">
                <a16:creationId xmlns:a16="http://schemas.microsoft.com/office/drawing/2014/main" xmlns="" id="{C4DFC686-6784-4882-A922-F29ED589FC82}"/>
              </a:ext>
            </a:extLst>
          </p:cNvPr>
          <p:cNvSpPr>
            <a:spLocks noGrp="1"/>
          </p:cNvSpPr>
          <p:nvPr>
            <p:ph type="dt" sz="half" idx="10"/>
          </p:nvPr>
        </p:nvSpPr>
        <p:spPr/>
        <p:txBody>
          <a:bodyPr/>
          <a:lstStyle>
            <a:lvl1pPr>
              <a:defRPr/>
            </a:lvl1pPr>
          </a:lstStyle>
          <a:p>
            <a:pPr>
              <a:defRPr/>
            </a:pPr>
            <a:fld id="{2195D1B5-816D-48DE-BA1C-1B05374D7CC0}" type="datetime1">
              <a:rPr lang="zh-TW" altLang="en-US"/>
              <a:pPr>
                <a:defRPr/>
              </a:pPr>
              <a:t>2022/2/25</a:t>
            </a:fld>
            <a:endParaRPr lang="zh-TW" altLang="en-US"/>
          </a:p>
        </p:txBody>
      </p:sp>
      <p:sp>
        <p:nvSpPr>
          <p:cNvPr id="8" name="頁尾版面配置區 2">
            <a:extLst>
              <a:ext uri="{FF2B5EF4-FFF2-40B4-BE49-F238E27FC236}">
                <a16:creationId xmlns:a16="http://schemas.microsoft.com/office/drawing/2014/main" xmlns="" id="{B851188E-52F1-4634-90A2-75D504C65198}"/>
              </a:ext>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a:extLst>
              <a:ext uri="{FF2B5EF4-FFF2-40B4-BE49-F238E27FC236}">
                <a16:creationId xmlns:a16="http://schemas.microsoft.com/office/drawing/2014/main" xmlns="" id="{6C77F4CC-A60C-4595-80B1-D3A1E77F9966}"/>
              </a:ext>
            </a:extLst>
          </p:cNvPr>
          <p:cNvSpPr>
            <a:spLocks noGrp="1"/>
          </p:cNvSpPr>
          <p:nvPr>
            <p:ph type="sldNum" sz="quarter" idx="12"/>
          </p:nvPr>
        </p:nvSpPr>
        <p:spPr/>
        <p:txBody>
          <a:bodyPr/>
          <a:lstStyle>
            <a:lvl1pPr>
              <a:defRPr/>
            </a:lvl1pPr>
          </a:lstStyle>
          <a:p>
            <a:fld id="{27FDF2AA-BBC5-46F5-A9D9-4C67B72F921C}" type="slidenum">
              <a:rPr lang="zh-TW" altLang="en-US"/>
              <a:pPr/>
              <a:t>‹#›</a:t>
            </a:fld>
            <a:endParaRPr lang="zh-TW" altLang="en-US"/>
          </a:p>
        </p:txBody>
      </p:sp>
    </p:spTree>
    <p:extLst>
      <p:ext uri="{BB962C8B-B14F-4D97-AF65-F5344CB8AC3E}">
        <p14:creationId xmlns:p14="http://schemas.microsoft.com/office/powerpoint/2010/main" val="110247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13">
            <a:extLst>
              <a:ext uri="{FF2B5EF4-FFF2-40B4-BE49-F238E27FC236}">
                <a16:creationId xmlns:a16="http://schemas.microsoft.com/office/drawing/2014/main" xmlns="" id="{65741F30-99BD-4072-B013-2546F8C5BE91}"/>
              </a:ext>
            </a:extLst>
          </p:cNvPr>
          <p:cNvSpPr>
            <a:spLocks noGrp="1"/>
          </p:cNvSpPr>
          <p:nvPr>
            <p:ph type="dt" sz="half" idx="10"/>
          </p:nvPr>
        </p:nvSpPr>
        <p:spPr/>
        <p:txBody>
          <a:bodyPr/>
          <a:lstStyle>
            <a:lvl1pPr>
              <a:defRPr/>
            </a:lvl1pPr>
          </a:lstStyle>
          <a:p>
            <a:pPr>
              <a:defRPr/>
            </a:pPr>
            <a:fld id="{FE00F755-603E-4BDE-B3E9-6F5B8F11E2E5}" type="datetime1">
              <a:rPr lang="zh-TW" altLang="en-US"/>
              <a:pPr>
                <a:defRPr/>
              </a:pPr>
              <a:t>2022/2/25</a:t>
            </a:fld>
            <a:endParaRPr lang="zh-TW" altLang="en-US"/>
          </a:p>
        </p:txBody>
      </p:sp>
      <p:sp>
        <p:nvSpPr>
          <p:cNvPr id="4" name="頁尾版面配置區 2">
            <a:extLst>
              <a:ext uri="{FF2B5EF4-FFF2-40B4-BE49-F238E27FC236}">
                <a16:creationId xmlns:a16="http://schemas.microsoft.com/office/drawing/2014/main" xmlns="" id="{E2E1A941-6914-46D1-AFAF-21AFAA207760}"/>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a:extLst>
              <a:ext uri="{FF2B5EF4-FFF2-40B4-BE49-F238E27FC236}">
                <a16:creationId xmlns:a16="http://schemas.microsoft.com/office/drawing/2014/main" xmlns="" id="{01CAC86A-BBF5-4143-B905-675C95B5C1D3}"/>
              </a:ext>
            </a:extLst>
          </p:cNvPr>
          <p:cNvSpPr>
            <a:spLocks noGrp="1"/>
          </p:cNvSpPr>
          <p:nvPr>
            <p:ph type="sldNum" sz="quarter" idx="12"/>
          </p:nvPr>
        </p:nvSpPr>
        <p:spPr/>
        <p:txBody>
          <a:bodyPr/>
          <a:lstStyle>
            <a:lvl1pPr>
              <a:defRPr/>
            </a:lvl1pPr>
          </a:lstStyle>
          <a:p>
            <a:fld id="{B90AB1D3-14BF-4489-8626-2C66A0468D30}" type="slidenum">
              <a:rPr lang="zh-TW" altLang="en-US"/>
              <a:pPr/>
              <a:t>‹#›</a:t>
            </a:fld>
            <a:endParaRPr lang="zh-TW" altLang="en-US"/>
          </a:p>
        </p:txBody>
      </p:sp>
    </p:spTree>
    <p:extLst>
      <p:ext uri="{BB962C8B-B14F-4D97-AF65-F5344CB8AC3E}">
        <p14:creationId xmlns:p14="http://schemas.microsoft.com/office/powerpoint/2010/main" val="131112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a:extLst>
              <a:ext uri="{FF2B5EF4-FFF2-40B4-BE49-F238E27FC236}">
                <a16:creationId xmlns:a16="http://schemas.microsoft.com/office/drawing/2014/main" xmlns="" id="{9984DDE0-1F7D-4D5E-B8F7-D52AE4A4A561}"/>
              </a:ext>
            </a:extLst>
          </p:cNvPr>
          <p:cNvSpPr>
            <a:spLocks noGrp="1"/>
          </p:cNvSpPr>
          <p:nvPr>
            <p:ph type="dt" sz="half" idx="10"/>
          </p:nvPr>
        </p:nvSpPr>
        <p:spPr/>
        <p:txBody>
          <a:bodyPr/>
          <a:lstStyle>
            <a:lvl1pPr>
              <a:defRPr/>
            </a:lvl1pPr>
          </a:lstStyle>
          <a:p>
            <a:pPr>
              <a:defRPr/>
            </a:pPr>
            <a:fld id="{E290F72E-EBF5-4061-BE41-5E9626D50401}" type="datetime1">
              <a:rPr lang="zh-TW" altLang="en-US"/>
              <a:pPr>
                <a:defRPr/>
              </a:pPr>
              <a:t>2022/2/25</a:t>
            </a:fld>
            <a:endParaRPr lang="zh-TW" altLang="en-US"/>
          </a:p>
        </p:txBody>
      </p:sp>
      <p:sp>
        <p:nvSpPr>
          <p:cNvPr id="3" name="頁尾版面配置區 2">
            <a:extLst>
              <a:ext uri="{FF2B5EF4-FFF2-40B4-BE49-F238E27FC236}">
                <a16:creationId xmlns:a16="http://schemas.microsoft.com/office/drawing/2014/main" xmlns="" id="{84FDFAB6-39D7-4D01-85FD-3704B385EDEE}"/>
              </a:ext>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a:extLst>
              <a:ext uri="{FF2B5EF4-FFF2-40B4-BE49-F238E27FC236}">
                <a16:creationId xmlns:a16="http://schemas.microsoft.com/office/drawing/2014/main" xmlns="" id="{374A9635-7564-4B18-B17C-198885004291}"/>
              </a:ext>
            </a:extLst>
          </p:cNvPr>
          <p:cNvSpPr>
            <a:spLocks noGrp="1"/>
          </p:cNvSpPr>
          <p:nvPr>
            <p:ph type="sldNum" sz="quarter" idx="12"/>
          </p:nvPr>
        </p:nvSpPr>
        <p:spPr/>
        <p:txBody>
          <a:bodyPr/>
          <a:lstStyle>
            <a:lvl1pPr>
              <a:defRPr/>
            </a:lvl1pPr>
          </a:lstStyle>
          <a:p>
            <a:fld id="{6A180485-4447-451F-9B73-9B4AB3A78B43}" type="slidenum">
              <a:rPr lang="zh-TW" altLang="en-US"/>
              <a:pPr/>
              <a:t>‹#›</a:t>
            </a:fld>
            <a:endParaRPr lang="zh-TW" altLang="en-US"/>
          </a:p>
        </p:txBody>
      </p:sp>
    </p:spTree>
    <p:extLst>
      <p:ext uri="{BB962C8B-B14F-4D97-AF65-F5344CB8AC3E}">
        <p14:creationId xmlns:p14="http://schemas.microsoft.com/office/powerpoint/2010/main" val="3473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4" name="內容版面配置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a:extLst>
              <a:ext uri="{FF2B5EF4-FFF2-40B4-BE49-F238E27FC236}">
                <a16:creationId xmlns:a16="http://schemas.microsoft.com/office/drawing/2014/main" xmlns="" id="{6C915FE3-9D25-4FA6-A969-64403C2E02CE}"/>
              </a:ext>
            </a:extLst>
          </p:cNvPr>
          <p:cNvSpPr>
            <a:spLocks noGrp="1"/>
          </p:cNvSpPr>
          <p:nvPr>
            <p:ph type="dt" sz="half" idx="10"/>
          </p:nvPr>
        </p:nvSpPr>
        <p:spPr/>
        <p:txBody>
          <a:bodyPr/>
          <a:lstStyle>
            <a:lvl1pPr>
              <a:defRPr/>
            </a:lvl1pPr>
          </a:lstStyle>
          <a:p>
            <a:pPr>
              <a:defRPr/>
            </a:pPr>
            <a:fld id="{5858B415-6CF1-4688-BCE5-F9582E42FC47}" type="datetime1">
              <a:rPr lang="zh-TW" altLang="en-US"/>
              <a:pPr>
                <a:defRPr/>
              </a:pPr>
              <a:t>2022/2/25</a:t>
            </a:fld>
            <a:endParaRPr lang="zh-TW" altLang="en-US"/>
          </a:p>
        </p:txBody>
      </p:sp>
      <p:sp>
        <p:nvSpPr>
          <p:cNvPr id="6" name="頁尾版面配置區 2">
            <a:extLst>
              <a:ext uri="{FF2B5EF4-FFF2-40B4-BE49-F238E27FC236}">
                <a16:creationId xmlns:a16="http://schemas.microsoft.com/office/drawing/2014/main" xmlns="" id="{26D32D6F-7BD6-4B43-968C-C8D563C23A01}"/>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xmlns="" id="{2392E07C-4AD6-488B-8D72-C837DDB9A9D3}"/>
              </a:ext>
            </a:extLst>
          </p:cNvPr>
          <p:cNvSpPr>
            <a:spLocks noGrp="1"/>
          </p:cNvSpPr>
          <p:nvPr>
            <p:ph type="sldNum" sz="quarter" idx="12"/>
          </p:nvPr>
        </p:nvSpPr>
        <p:spPr/>
        <p:txBody>
          <a:bodyPr/>
          <a:lstStyle>
            <a:lvl1pPr>
              <a:defRPr/>
            </a:lvl1pPr>
          </a:lstStyle>
          <a:p>
            <a:fld id="{93D06409-6898-4F17-B62B-E7726CD2BE80}" type="slidenum">
              <a:rPr lang="zh-TW" altLang="en-US"/>
              <a:pPr/>
              <a:t>‹#›</a:t>
            </a:fld>
            <a:endParaRPr lang="zh-TW" altLang="en-US"/>
          </a:p>
        </p:txBody>
      </p:sp>
    </p:spTree>
    <p:extLst>
      <p:ext uri="{BB962C8B-B14F-4D97-AF65-F5344CB8AC3E}">
        <p14:creationId xmlns:p14="http://schemas.microsoft.com/office/powerpoint/2010/main" val="41695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zh-TW" altLang="en-US"/>
              <a:t>按一下以編輯母片文字樣式</a:t>
            </a:r>
          </a:p>
        </p:txBody>
      </p:sp>
      <p:sp>
        <p:nvSpPr>
          <p:cNvPr id="5" name="日期版面配置區 13">
            <a:extLst>
              <a:ext uri="{FF2B5EF4-FFF2-40B4-BE49-F238E27FC236}">
                <a16:creationId xmlns:a16="http://schemas.microsoft.com/office/drawing/2014/main" xmlns="" id="{939D6FE3-8167-4D3D-8F88-EA1A655A5C09}"/>
              </a:ext>
            </a:extLst>
          </p:cNvPr>
          <p:cNvSpPr>
            <a:spLocks noGrp="1"/>
          </p:cNvSpPr>
          <p:nvPr>
            <p:ph type="dt" sz="half" idx="10"/>
          </p:nvPr>
        </p:nvSpPr>
        <p:spPr/>
        <p:txBody>
          <a:bodyPr/>
          <a:lstStyle>
            <a:lvl1pPr>
              <a:defRPr/>
            </a:lvl1pPr>
          </a:lstStyle>
          <a:p>
            <a:pPr>
              <a:defRPr/>
            </a:pPr>
            <a:fld id="{63CC27C0-E277-44BE-A87C-96B2E32BF111}" type="datetime1">
              <a:rPr lang="zh-TW" altLang="en-US"/>
              <a:pPr>
                <a:defRPr/>
              </a:pPr>
              <a:t>2022/2/25</a:t>
            </a:fld>
            <a:endParaRPr lang="zh-TW" altLang="en-US"/>
          </a:p>
        </p:txBody>
      </p:sp>
      <p:sp>
        <p:nvSpPr>
          <p:cNvPr id="6" name="頁尾版面配置區 2">
            <a:extLst>
              <a:ext uri="{FF2B5EF4-FFF2-40B4-BE49-F238E27FC236}">
                <a16:creationId xmlns:a16="http://schemas.microsoft.com/office/drawing/2014/main" xmlns="" id="{8813B792-CC32-4DAF-ACDF-CEE9A33A924C}"/>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a:extLst>
              <a:ext uri="{FF2B5EF4-FFF2-40B4-BE49-F238E27FC236}">
                <a16:creationId xmlns:a16="http://schemas.microsoft.com/office/drawing/2014/main" xmlns="" id="{1E46FDE5-9FA0-420C-A253-88D75AA06E1D}"/>
              </a:ext>
            </a:extLst>
          </p:cNvPr>
          <p:cNvSpPr>
            <a:spLocks noGrp="1"/>
          </p:cNvSpPr>
          <p:nvPr>
            <p:ph type="sldNum" sz="quarter" idx="12"/>
          </p:nvPr>
        </p:nvSpPr>
        <p:spPr/>
        <p:txBody>
          <a:bodyPr/>
          <a:lstStyle>
            <a:lvl1pPr>
              <a:defRPr/>
            </a:lvl1pPr>
          </a:lstStyle>
          <a:p>
            <a:fld id="{1FCF873C-AA54-449B-9658-02751C3978C4}" type="slidenum">
              <a:rPr lang="zh-TW" altLang="en-US"/>
              <a:pPr/>
              <a:t>‹#›</a:t>
            </a:fld>
            <a:endParaRPr lang="zh-TW" altLang="en-US"/>
          </a:p>
        </p:txBody>
      </p:sp>
    </p:spTree>
    <p:extLst>
      <p:ext uri="{BB962C8B-B14F-4D97-AF65-F5344CB8AC3E}">
        <p14:creationId xmlns:p14="http://schemas.microsoft.com/office/powerpoint/2010/main" val="387531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標題版面配置區 21">
            <a:extLst>
              <a:ext uri="{FF2B5EF4-FFF2-40B4-BE49-F238E27FC236}">
                <a16:creationId xmlns:a16="http://schemas.microsoft.com/office/drawing/2014/main" xmlns="" id="{0AA38EED-77AC-49A8-AF41-ACB142E529F7}"/>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zh-TW" altLang="en-US"/>
              <a:t>按一下以編輯母片標題樣式</a:t>
            </a:r>
            <a:endParaRPr lang="en-US"/>
          </a:p>
        </p:txBody>
      </p:sp>
      <p:sp>
        <p:nvSpPr>
          <p:cNvPr id="1027" name="文字版面配置區 12">
            <a:extLst>
              <a:ext uri="{FF2B5EF4-FFF2-40B4-BE49-F238E27FC236}">
                <a16:creationId xmlns:a16="http://schemas.microsoft.com/office/drawing/2014/main" xmlns="" id="{3C5CF498-5B6C-4AF3-9DAF-47D22E13E50C}"/>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4" name="日期版面配置區 13">
            <a:extLst>
              <a:ext uri="{FF2B5EF4-FFF2-40B4-BE49-F238E27FC236}">
                <a16:creationId xmlns:a16="http://schemas.microsoft.com/office/drawing/2014/main" xmlns="" id="{13DDBB58-AA03-4DEB-A0D0-4E1C857348F0}"/>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pitchFamily="34" charset="0"/>
                <a:ea typeface="新細明體" pitchFamily="18" charset="-120"/>
              </a:defRPr>
            </a:lvl1pPr>
          </a:lstStyle>
          <a:p>
            <a:pPr>
              <a:defRPr/>
            </a:pPr>
            <a:fld id="{BB0078AF-B7CE-4804-AFDA-9983527024F8}" type="datetime1">
              <a:rPr lang="zh-TW" altLang="en-US"/>
              <a:pPr>
                <a:defRPr/>
              </a:pPr>
              <a:t>2022/2/25</a:t>
            </a:fld>
            <a:endParaRPr lang="zh-TW" altLang="en-US"/>
          </a:p>
        </p:txBody>
      </p:sp>
      <p:sp>
        <p:nvSpPr>
          <p:cNvPr id="3" name="頁尾版面配置區 2">
            <a:extLst>
              <a:ext uri="{FF2B5EF4-FFF2-40B4-BE49-F238E27FC236}">
                <a16:creationId xmlns:a16="http://schemas.microsoft.com/office/drawing/2014/main" xmlns="" id="{CCF0D98B-1329-4E26-82D3-84B3C852C3D8}"/>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pitchFamily="34" charset="0"/>
                <a:ea typeface="新細明體" pitchFamily="18" charset="-120"/>
              </a:defRPr>
            </a:lvl1pPr>
          </a:lstStyle>
          <a:p>
            <a:pPr>
              <a:defRPr/>
            </a:pPr>
            <a:endParaRPr lang="zh-TW" altLang="en-US"/>
          </a:p>
        </p:txBody>
      </p:sp>
      <p:sp>
        <p:nvSpPr>
          <p:cNvPr id="23" name="投影片編號版面配置區 22">
            <a:extLst>
              <a:ext uri="{FF2B5EF4-FFF2-40B4-BE49-F238E27FC236}">
                <a16:creationId xmlns:a16="http://schemas.microsoft.com/office/drawing/2014/main" xmlns="" id="{5AAD4B4D-7CA0-4923-AB65-D736121DC8F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kumimoji="0" sz="1200">
                <a:solidFill>
                  <a:srgbClr val="BCBCBC"/>
                </a:solidFill>
              </a:defRPr>
            </a:lvl1pPr>
          </a:lstStyle>
          <a:p>
            <a:fld id="{1F26E695-1E48-4EE2-ACAF-C628900F501F}" type="slidenum">
              <a:rPr lang="zh-TW" altLang="en-US"/>
              <a:pPr/>
              <a:t>‹#›</a:t>
            </a:fld>
            <a:endParaRPr lang="zh-TW" altLang="en-US"/>
          </a:p>
        </p:txBody>
      </p:sp>
    </p:spTree>
  </p:cSld>
  <p:clrMap bg1="dk1" tx1="lt1" bg2="dk2" tx2="lt2" accent1="accent1" accent2="accent2" accent3="accent3" accent4="accent4" accent5="accent5" accent6="accent6" hlink="hlink" folHlink="folHlink"/>
  <p:sldLayoutIdLst>
    <p:sldLayoutId id="2147484693" r:id="rId1"/>
    <p:sldLayoutId id="2147484694" r:id="rId2"/>
    <p:sldLayoutId id="2147484703"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2pPr>
      <a:lvl3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3pPr>
      <a:lvl4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4pPr>
      <a:lvl5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5pPr>
      <a:lvl6pPr marL="457200" algn="ctr" rtl="0" fontAlgn="base">
        <a:spcBef>
          <a:spcPct val="0"/>
        </a:spcBef>
        <a:spcAft>
          <a:spcPct val="0"/>
        </a:spcAft>
        <a:defRPr sz="4100" b="1">
          <a:solidFill>
            <a:schemeClr val="tx1"/>
          </a:solidFill>
          <a:latin typeface="Lucida Sans" pitchFamily="34" charset="0"/>
          <a:ea typeface="微軟正黑體" pitchFamily="34" charset="-120"/>
        </a:defRPr>
      </a:lvl6pPr>
      <a:lvl7pPr marL="914400" algn="ctr" rtl="0" fontAlgn="base">
        <a:spcBef>
          <a:spcPct val="0"/>
        </a:spcBef>
        <a:spcAft>
          <a:spcPct val="0"/>
        </a:spcAft>
        <a:defRPr sz="4100" b="1">
          <a:solidFill>
            <a:schemeClr val="tx1"/>
          </a:solidFill>
          <a:latin typeface="Lucida Sans" pitchFamily="34" charset="0"/>
          <a:ea typeface="微軟正黑體" pitchFamily="34" charset="-120"/>
        </a:defRPr>
      </a:lvl7pPr>
      <a:lvl8pPr marL="1371600" algn="ctr" rtl="0" fontAlgn="base">
        <a:spcBef>
          <a:spcPct val="0"/>
        </a:spcBef>
        <a:spcAft>
          <a:spcPct val="0"/>
        </a:spcAft>
        <a:defRPr sz="4100" b="1">
          <a:solidFill>
            <a:schemeClr val="tx1"/>
          </a:solidFill>
          <a:latin typeface="Lucida Sans" pitchFamily="34" charset="0"/>
          <a:ea typeface="微軟正黑體" pitchFamily="34" charset="-120"/>
        </a:defRPr>
      </a:lvl8pPr>
      <a:lvl9pPr marL="1828800" algn="ctr" rtl="0" fontAlgn="base">
        <a:spcBef>
          <a:spcPct val="0"/>
        </a:spcBef>
        <a:spcAft>
          <a:spcPct val="0"/>
        </a:spcAft>
        <a:defRPr sz="4100" b="1">
          <a:solidFill>
            <a:schemeClr val="tx1"/>
          </a:solidFill>
          <a:latin typeface="Lucida Sans" pitchFamily="34" charset="0"/>
          <a:ea typeface="微軟正黑體" pitchFamily="34" charset="-12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upage.thu.edu.tw/course/super_pages.php?ID=course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hyperlink" Target="http://edupage.thu.edu.tw/upload/news_upload/%E6%95%99%E5%B8%AB%E8%AD%89%E6%9B%B8%E7%94%B3%E8%AB%8B%E6%9B%B8%E5%8F%8A%E5%A1%AB%E5%AF%AB%E8%AA%AA%E6%98%8E1071025.pdf" TargetMode="External"/><Relationship Id="rId4" Type="http://schemas.openxmlformats.org/officeDocument/2006/relationships/hyperlink" Target="https://ppt.cc/fXC2U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edupage.thu.edu.tw/downs/archive.php?class=20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drive/folders/1WaTZl88YWlUyaSoy7tWKSafDNf7xI-81?usp=sharing" TargetMode="External"/><Relationship Id="rId2" Type="http://schemas.openxmlformats.org/officeDocument/2006/relationships/hyperlink" Target="http://edupage.thu.edu.tw/downs/archive.php?class=20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drive/folders/1WaTZl88YWlUyaSoy7tWKSafDNf7xI-81?usp=sharing" TargetMode="External"/><Relationship Id="rId2" Type="http://schemas.openxmlformats.org/officeDocument/2006/relationships/hyperlink" Target="http://edupage.thu.edu.tw/downs/archive.php?class=20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qa.ntue.edu.tw/"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file:///D:\110&#32080;&#26989;&#20316;&#26989;&#35498;&#26126;&#30456;&#38364;\&#31185;&#25216;&#37096;&#35336;&#30059;\105&#22283;&#31185;&#26371;\&#20633;&#20221;&#20633;&#20221;&#33258;&#21205;&#20633;&#20221;&#29976;&#29305;&#22294;.cdr\Page:1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副標題 2">
            <a:extLst>
              <a:ext uri="{FF2B5EF4-FFF2-40B4-BE49-F238E27FC236}">
                <a16:creationId xmlns:a16="http://schemas.microsoft.com/office/drawing/2014/main" xmlns="" id="{F3FA9195-BA6A-47D3-B9D1-09B35681EFF8}"/>
              </a:ext>
            </a:extLst>
          </p:cNvPr>
          <p:cNvSpPr>
            <a:spLocks noGrp="1"/>
          </p:cNvSpPr>
          <p:nvPr>
            <p:ph type="subTitle" idx="1"/>
          </p:nvPr>
        </p:nvSpPr>
        <p:spPr>
          <a:xfrm>
            <a:off x="3708400" y="5229225"/>
            <a:ext cx="2735263" cy="720725"/>
          </a:xfrm>
        </p:spPr>
        <p:txBody>
          <a:bodyPr/>
          <a:lstStyle/>
          <a:p>
            <a:pPr eaLnBrk="1" hangingPunct="1">
              <a:defRPr/>
            </a:pPr>
            <a:r>
              <a:rPr lang="en-US" altLang="zh-TW" sz="3200" dirty="0">
                <a:solidFill>
                  <a:schemeClr val="bg1"/>
                </a:solidFill>
                <a:effectLst>
                  <a:outerShdw blurRad="38100" dist="38100" dir="2700000" algn="tl">
                    <a:srgbClr val="C0C0C0"/>
                  </a:outerShdw>
                </a:effectLst>
                <a:latin typeface="Adobe 黑体 Std R" pitchFamily="34" charset="-128"/>
                <a:ea typeface="Adobe 黑体 Std R" pitchFamily="34" charset="-128"/>
                <a:cs typeface="Arial Unicode MS" pitchFamily="34" charset="-120"/>
              </a:rPr>
              <a:t>111/2/25</a:t>
            </a:r>
            <a:endParaRPr lang="zh-TW" altLang="en-US" sz="3200" dirty="0">
              <a:solidFill>
                <a:schemeClr val="bg1"/>
              </a:solidFill>
              <a:effectLst>
                <a:outerShdw blurRad="38100" dist="38100" dir="2700000" algn="tl">
                  <a:srgbClr val="C0C0C0"/>
                </a:outerShdw>
              </a:effectLst>
              <a:latin typeface="Adobe 黑体 Std R" pitchFamily="34" charset="-128"/>
              <a:ea typeface="Adobe 黑体 Std R" pitchFamily="34" charset="-128"/>
              <a:cs typeface="Arial Unicode MS" pitchFamily="34" charset="-120"/>
            </a:endParaRPr>
          </a:p>
        </p:txBody>
      </p:sp>
      <p:sp>
        <p:nvSpPr>
          <p:cNvPr id="3075" name="投影片編號版面配置區 3">
            <a:extLst>
              <a:ext uri="{FF2B5EF4-FFF2-40B4-BE49-F238E27FC236}">
                <a16:creationId xmlns:a16="http://schemas.microsoft.com/office/drawing/2014/main" xmlns="" id="{71EC39CE-0254-4FC6-ACB0-0618F92B7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5985D81-2E85-4E41-9077-BF3ACE3703AE}" type="slidenum">
              <a:rPr lang="zh-TW" altLang="en-US" sz="1200">
                <a:solidFill>
                  <a:srgbClr val="BCBCBC"/>
                </a:solidFill>
                <a:latin typeface="Arial" panose="020B0604020202020204" pitchFamily="34" charset="0"/>
              </a:rPr>
              <a:pPr>
                <a:spcBef>
                  <a:spcPct val="0"/>
                </a:spcBef>
                <a:buClrTx/>
                <a:buSzTx/>
                <a:buFontTx/>
                <a:buNone/>
              </a:pPr>
              <a:t>1</a:t>
            </a:fld>
            <a:endParaRPr lang="zh-TW" altLang="en-US" sz="1200">
              <a:solidFill>
                <a:srgbClr val="BCBCBC"/>
              </a:solidFill>
              <a:latin typeface="Arial" panose="020B0604020202020204" pitchFamily="34" charset="0"/>
            </a:endParaRPr>
          </a:p>
        </p:txBody>
      </p:sp>
      <p:sp>
        <p:nvSpPr>
          <p:cNvPr id="3076" name="內容版面配置區 2">
            <a:extLst>
              <a:ext uri="{FF2B5EF4-FFF2-40B4-BE49-F238E27FC236}">
                <a16:creationId xmlns:a16="http://schemas.microsoft.com/office/drawing/2014/main" xmlns="" id="{1999EFAD-C424-49D2-AECF-86F56B13709F}"/>
              </a:ext>
            </a:extLst>
          </p:cNvPr>
          <p:cNvSpPr>
            <a:spLocks/>
          </p:cNvSpPr>
          <p:nvPr/>
        </p:nvSpPr>
        <p:spPr bwMode="auto">
          <a:xfrm>
            <a:off x="539750" y="1196975"/>
            <a:ext cx="8085138" cy="3311525"/>
          </a:xfrm>
          <a:prstGeom prst="rect">
            <a:avLst/>
          </a:prstGeom>
          <a:noFill/>
          <a:ln>
            <a:noFill/>
          </a:ln>
        </p:spPr>
        <p:txBody>
          <a:bodyPr/>
          <a:lstStyle>
            <a:lvl1pPr marL="1365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Clr>
                <a:srgbClr val="F9F9F9"/>
              </a:buClr>
              <a:buSzPct val="65000"/>
              <a:buFont typeface="Wingdings 2" pitchFamily="18" charset="2"/>
              <a:buNone/>
              <a:defRPr/>
            </a:pPr>
            <a:r>
              <a:rPr kumimoji="0" lang="zh-TW" altLang="en-US" sz="5400" b="1" dirty="0">
                <a:solidFill>
                  <a:schemeClr val="bg1">
                    <a:lumMod val="85000"/>
                    <a:lumOff val="15000"/>
                  </a:schemeClr>
                </a:solidFill>
                <a:effectLst>
                  <a:outerShdw blurRad="38100" dist="38100" dir="2700000" algn="tl">
                    <a:srgbClr val="000000">
                      <a:alpha val="43137"/>
                    </a:srgbClr>
                  </a:outerShdw>
                </a:effectLst>
                <a:latin typeface="Adobe 繁黑體 Std B" pitchFamily="34" charset="-120"/>
                <a:ea typeface="Adobe 繁黑體 Std B" pitchFamily="34" charset="-120"/>
                <a:cs typeface="Arial Unicode MS" pitchFamily="34" charset="-120"/>
              </a:rPr>
              <a:t> 東海大學師資培育中心</a:t>
            </a:r>
            <a:endParaRPr kumimoji="0" lang="en-US" altLang="zh-TW" sz="5400" b="1" dirty="0">
              <a:solidFill>
                <a:schemeClr val="bg1">
                  <a:lumMod val="85000"/>
                  <a:lumOff val="15000"/>
                </a:schemeClr>
              </a:solidFill>
              <a:effectLst>
                <a:outerShdw blurRad="38100" dist="38100" dir="2700000" algn="tl">
                  <a:srgbClr val="000000">
                    <a:alpha val="43137"/>
                  </a:srgbClr>
                </a:outerShdw>
              </a:effectLst>
              <a:latin typeface="Adobe 繁黑體 Std B" pitchFamily="34" charset="-120"/>
              <a:ea typeface="Adobe 繁黑體 Std B" pitchFamily="34" charset="-120"/>
              <a:cs typeface="Arial Unicode MS" pitchFamily="34" charset="-120"/>
            </a:endParaRPr>
          </a:p>
          <a:p>
            <a:pPr algn="ctr" eaLnBrk="1" hangingPunct="1">
              <a:spcBef>
                <a:spcPct val="20000"/>
              </a:spcBef>
              <a:buClr>
                <a:srgbClr val="F9F9F9"/>
              </a:buClr>
              <a:buSzPct val="65000"/>
              <a:defRPr/>
            </a:pPr>
            <a:r>
              <a:rPr kumimoji="0" lang="en-US" altLang="zh-TW"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110</a:t>
            </a:r>
            <a:r>
              <a:rPr kumimoji="0" lang="zh-TW" altLang="en-US"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學年度</a:t>
            </a:r>
            <a:endParaRPr kumimoji="0" lang="en-US" altLang="zh-TW" sz="32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algn="ctr" eaLnBrk="1" hangingPunct="1">
              <a:spcBef>
                <a:spcPct val="20000"/>
              </a:spcBef>
              <a:buClr>
                <a:srgbClr val="F9F9F9"/>
              </a:buClr>
              <a:buSzPct val="65000"/>
              <a:buFont typeface="Wingdings 2" pitchFamily="18" charset="2"/>
              <a:buNone/>
              <a:defRPr/>
            </a:pPr>
            <a:r>
              <a:rPr kumimoji="0" lang="zh-TW" altLang="en-US" sz="4000" b="1" dirty="0">
                <a:solidFill>
                  <a:schemeClr val="bg1">
                    <a:lumMod val="85000"/>
                    <a:lumOff val="15000"/>
                  </a:schemeClr>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師資生結業作業 說明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prstClr val="black"/>
                </a:solidFill>
                <a:effectLst/>
              </a:rPr>
              <a:t>專門課程學分表畫底線及標註序號</a:t>
            </a:r>
            <a:r>
              <a:rPr lang="en-US" altLang="zh-TW" sz="2800" dirty="0">
                <a:solidFill>
                  <a:prstClr val="black"/>
                </a:solidFill>
                <a:effectLst/>
              </a:rPr>
              <a:t/>
            </a:r>
            <a:br>
              <a:rPr lang="en-US" altLang="zh-TW" sz="2800" dirty="0">
                <a:solidFill>
                  <a:prstClr val="black"/>
                </a:solidFill>
                <a:effectLst/>
              </a:rPr>
            </a:br>
            <a:r>
              <a:rPr lang="en-US" altLang="zh-TW" sz="2800" dirty="0">
                <a:solidFill>
                  <a:prstClr val="black"/>
                </a:solidFill>
                <a:effectLst/>
              </a:rPr>
              <a:t>(108</a:t>
            </a:r>
            <a:r>
              <a:rPr lang="zh-TW" altLang="en-US" sz="2800" dirty="0">
                <a:solidFill>
                  <a:prstClr val="black"/>
                </a:solidFill>
                <a:effectLst/>
              </a:rPr>
              <a:t>級以後範例</a:t>
            </a:r>
            <a:r>
              <a:rPr lang="en-US" altLang="zh-TW" sz="2800" dirty="0">
                <a:solidFill>
                  <a:prstClr val="black"/>
                </a:solidFill>
                <a:effectLst/>
              </a:rPr>
              <a:t>-</a:t>
            </a:r>
            <a:r>
              <a:rPr lang="zh-TW" altLang="en-US" sz="2800" dirty="0">
                <a:solidFill>
                  <a:prstClr val="black"/>
                </a:solidFill>
                <a:effectLst/>
              </a:rPr>
              <a:t>以公民科為例 </a:t>
            </a:r>
            <a:r>
              <a:rPr lang="en-US" altLang="zh-TW" sz="2800" dirty="0">
                <a:solidFill>
                  <a:prstClr val="black"/>
                </a:solidFill>
                <a:effectLst/>
              </a:rPr>
              <a:t>1/2)</a:t>
            </a:r>
            <a:endParaRPr lang="zh-TW" altLang="en-US" sz="2800"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10</a:t>
            </a:fld>
            <a:endParaRPr lang="zh-TW"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1234" y="1263208"/>
            <a:ext cx="3933014" cy="544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61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solidFill>
                  <a:prstClr val="black"/>
                </a:solidFill>
                <a:effectLst/>
              </a:rPr>
              <a:t>專門課程學分表畫底線及標註序號</a:t>
            </a:r>
            <a:r>
              <a:rPr lang="en-US" altLang="zh-TW" sz="2800" dirty="0">
                <a:solidFill>
                  <a:prstClr val="black"/>
                </a:solidFill>
                <a:effectLst/>
              </a:rPr>
              <a:t/>
            </a:r>
            <a:br>
              <a:rPr lang="en-US" altLang="zh-TW" sz="2800" dirty="0">
                <a:solidFill>
                  <a:prstClr val="black"/>
                </a:solidFill>
                <a:effectLst/>
              </a:rPr>
            </a:br>
            <a:r>
              <a:rPr lang="en-US" altLang="zh-TW" sz="2800" dirty="0">
                <a:solidFill>
                  <a:prstClr val="black"/>
                </a:solidFill>
                <a:effectLst/>
              </a:rPr>
              <a:t>(108</a:t>
            </a:r>
            <a:r>
              <a:rPr lang="zh-TW" altLang="en-US" sz="2800" dirty="0">
                <a:solidFill>
                  <a:prstClr val="black"/>
                </a:solidFill>
                <a:effectLst/>
              </a:rPr>
              <a:t>級以後範例</a:t>
            </a:r>
            <a:r>
              <a:rPr lang="en-US" altLang="zh-TW" sz="2800" dirty="0">
                <a:solidFill>
                  <a:prstClr val="black"/>
                </a:solidFill>
                <a:effectLst/>
              </a:rPr>
              <a:t>-</a:t>
            </a:r>
            <a:r>
              <a:rPr lang="zh-TW" altLang="en-US" sz="2800" dirty="0">
                <a:solidFill>
                  <a:prstClr val="black"/>
                </a:solidFill>
                <a:effectLst/>
              </a:rPr>
              <a:t>以公民科為例 </a:t>
            </a:r>
            <a:r>
              <a:rPr lang="en-US" altLang="zh-TW" sz="2800" dirty="0">
                <a:solidFill>
                  <a:prstClr val="black"/>
                </a:solidFill>
                <a:effectLst/>
              </a:rPr>
              <a:t>2/2)</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11</a:t>
            </a:fld>
            <a:endParaRPr lang="zh-TW"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6384" y="1105480"/>
            <a:ext cx="3813847" cy="520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38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C1FBE37-3167-494F-BD58-B0F71C5C80EE}"/>
              </a:ext>
            </a:extLst>
          </p:cNvPr>
          <p:cNvSpPr>
            <a:spLocks noGrp="1"/>
          </p:cNvSpPr>
          <p:nvPr>
            <p:ph type="title"/>
          </p:nvPr>
        </p:nvSpPr>
        <p:spPr>
          <a:xfrm>
            <a:off x="457200" y="274638"/>
            <a:ext cx="8229600" cy="922337"/>
          </a:xfrm>
        </p:spPr>
        <p:txBody>
          <a:bodyPr/>
          <a:lstStyle/>
          <a:p>
            <a:pPr>
              <a:defRPr/>
            </a:pPr>
            <a:r>
              <a:rPr lang="en-US" altLang="zh-TW" dirty="0">
                <a:solidFill>
                  <a:schemeClr val="bg1"/>
                </a:solidFill>
              </a:rPr>
              <a:t>3.</a:t>
            </a:r>
            <a:r>
              <a:rPr lang="zh-TW" altLang="en-US" dirty="0">
                <a:solidFill>
                  <a:schemeClr val="bg1"/>
                </a:solidFill>
              </a:rPr>
              <a:t>專門課程學分認定申請書</a:t>
            </a:r>
          </a:p>
        </p:txBody>
      </p:sp>
      <p:sp>
        <p:nvSpPr>
          <p:cNvPr id="8195" name="投影片編號版面配置區 3">
            <a:extLst>
              <a:ext uri="{FF2B5EF4-FFF2-40B4-BE49-F238E27FC236}">
                <a16:creationId xmlns:a16="http://schemas.microsoft.com/office/drawing/2014/main" xmlns="" id="{BCCB81B7-0CED-45E5-9DCF-08F7638149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56035354-AE5A-4622-B5F2-6700D1EC4D41}" type="slidenum">
              <a:rPr lang="zh-TW" altLang="en-US" sz="1200">
                <a:solidFill>
                  <a:srgbClr val="BCBCBC"/>
                </a:solidFill>
                <a:latin typeface="Arial" panose="020B0604020202020204" pitchFamily="34" charset="0"/>
              </a:rPr>
              <a:pPr>
                <a:spcBef>
                  <a:spcPct val="0"/>
                </a:spcBef>
                <a:buClrTx/>
                <a:buSzTx/>
                <a:buFontTx/>
                <a:buNone/>
              </a:pPr>
              <a:t>12</a:t>
            </a:fld>
            <a:endParaRPr lang="zh-TW" altLang="en-US" sz="1200">
              <a:solidFill>
                <a:srgbClr val="BCBCBC"/>
              </a:solidFill>
              <a:latin typeface="Arial" panose="020B0604020202020204" pitchFamily="34" charset="0"/>
            </a:endParaRPr>
          </a:p>
        </p:txBody>
      </p:sp>
      <p:sp>
        <p:nvSpPr>
          <p:cNvPr id="8196" name="矩形 4">
            <a:extLst>
              <a:ext uri="{FF2B5EF4-FFF2-40B4-BE49-F238E27FC236}">
                <a16:creationId xmlns:a16="http://schemas.microsoft.com/office/drawing/2014/main" xmlns="" id="{E723808F-4503-43FE-AA85-2DA40FD7AC0A}"/>
              </a:ext>
            </a:extLst>
          </p:cNvPr>
          <p:cNvSpPr>
            <a:spLocks noChangeArrowheads="1"/>
          </p:cNvSpPr>
          <p:nvPr/>
        </p:nvSpPr>
        <p:spPr bwMode="auto">
          <a:xfrm>
            <a:off x="4284663" y="1052736"/>
            <a:ext cx="4535809"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ct val="115000"/>
              </a:lnSpc>
              <a:spcBef>
                <a:spcPct val="0"/>
              </a:spcBef>
              <a:buClrTx/>
              <a:buSzTx/>
              <a:buFontTx/>
              <a:buNone/>
            </a:pP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◎有申請過需再次申請認定者</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請使用之前的申請書</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已放入透明資料</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袋中</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◎從未申請過學分認定者</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請至師培中心網站下載</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首頁→任教專門課程→</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專門課程科目 </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endParaRPr>
          </a:p>
          <a:p>
            <a:pPr eaLnBrk="1" hangingPunct="1">
              <a:lnSpc>
                <a:spcPct val="115000"/>
              </a:lnSpc>
              <a:spcBef>
                <a:spcPct val="0"/>
              </a:spcBef>
              <a:buClrTx/>
              <a:buSzTx/>
              <a:buFont typeface="Wingdings 2" panose="05020102010507070707" pitchFamily="18" charset="2"/>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學分一覽表</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，依各自的級別與科目下載</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，本說明會之後應辦理認定。</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Tx/>
              <a:buNone/>
            </a:pP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填妥欲認定之科目名稱及學分數，</a:t>
            </a:r>
            <a:r>
              <a:rPr lang="zh-TW" altLang="en-US" sz="18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一定要按成績單上的科目名稱及學分數填寫</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；學分數只能以多抵少</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不能以少抵多</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即無法採認該科</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r>
              <a:rPr lang="zh-TW" altLang="en-US"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附上含所有該科目之成績單</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18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認定科目請畫底線並標註序號</a:t>
            </a:r>
            <a:r>
              <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zh-TW" sz="1800" b="1" dirty="0">
                <a:solidFill>
                  <a:schemeClr val="bg1"/>
                </a:solidFill>
                <a:latin typeface="Adobe 繁黑體 Std B" pitchFamily="34" charset="-120"/>
                <a:ea typeface="Adobe 繁黑體 Std B" pitchFamily="34" charset="-120"/>
                <a:cs typeface="Arial Unicode MS" pitchFamily="34" charset="-120"/>
              </a:rPr>
              <a:t> </a:t>
            </a:r>
            <a:r>
              <a:rPr lang="zh-TW" altLang="en-US" sz="1800" b="1" dirty="0">
                <a:solidFill>
                  <a:schemeClr val="bg1"/>
                </a:solidFill>
                <a:latin typeface="Adobe 繁黑體 Std B" pitchFamily="34" charset="-120"/>
                <a:ea typeface="Adobe 繁黑體 Std B" pitchFamily="34" charset="-120"/>
                <a:cs typeface="Arial Unicode MS" pitchFamily="34" charset="-120"/>
              </a:rPr>
              <a:t>。</a:t>
            </a:r>
            <a:endParaRPr lang="en-US" altLang="zh-TW" sz="1800"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5000"/>
              </a:lnSpc>
              <a:spcBef>
                <a:spcPct val="0"/>
              </a:spcBef>
              <a:buClrTx/>
              <a:buSzTx/>
              <a:buFont typeface="Wingdings 2" panose="05020102010507070707" pitchFamily="18" charset="2"/>
              <a:buNone/>
            </a:pPr>
            <a:endParaRPr lang="zh-TW" altLang="en-US" sz="1800" b="1" dirty="0">
              <a:solidFill>
                <a:schemeClr val="bg1"/>
              </a:solidFill>
              <a:latin typeface="Adobe 繁黑體 Std B" pitchFamily="34" charset="-120"/>
              <a:ea typeface="Adobe 繁黑體 Std B" pitchFamily="34" charset="-120"/>
              <a:cs typeface="Arial Unicode MS" pitchFamily="34" charset="-12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2" y="1268760"/>
            <a:ext cx="4024240" cy="533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E07EBFE-F16C-49CC-B0C4-DD5105C32E83}"/>
              </a:ext>
            </a:extLst>
          </p:cNvPr>
          <p:cNvSpPr>
            <a:spLocks noGrp="1"/>
          </p:cNvSpPr>
          <p:nvPr>
            <p:ph type="title"/>
          </p:nvPr>
        </p:nvSpPr>
        <p:spPr/>
        <p:txBody>
          <a:bodyPr/>
          <a:lstStyle/>
          <a:p>
            <a:pPr>
              <a:defRPr/>
            </a:pPr>
            <a:r>
              <a:rPr lang="en-US" altLang="zh-TW" dirty="0">
                <a:solidFill>
                  <a:schemeClr val="bg1"/>
                </a:solidFill>
              </a:rPr>
              <a:t>4.</a:t>
            </a:r>
            <a:r>
              <a:rPr lang="zh-TW" altLang="en-US" dirty="0">
                <a:solidFill>
                  <a:schemeClr val="bg1"/>
                </a:solidFill>
              </a:rPr>
              <a:t>成績單影本畫底線及標註序號</a:t>
            </a:r>
          </a:p>
        </p:txBody>
      </p:sp>
      <p:sp>
        <p:nvSpPr>
          <p:cNvPr id="9219" name="內容版面配置區 2">
            <a:extLst>
              <a:ext uri="{FF2B5EF4-FFF2-40B4-BE49-F238E27FC236}">
                <a16:creationId xmlns:a16="http://schemas.microsoft.com/office/drawing/2014/main" xmlns="" id="{49B5A796-0EC7-4DFA-92B9-1E7C262B10FD}"/>
              </a:ext>
            </a:extLst>
          </p:cNvPr>
          <p:cNvSpPr>
            <a:spLocks noGrp="1"/>
          </p:cNvSpPr>
          <p:nvPr>
            <p:ph idx="1"/>
          </p:nvPr>
        </p:nvSpPr>
        <p:spPr>
          <a:xfrm>
            <a:off x="868363" y="1362075"/>
            <a:ext cx="3683000" cy="676275"/>
          </a:xfrm>
        </p:spPr>
        <p:txBody>
          <a:bodyPr/>
          <a:lstStyle/>
          <a:p>
            <a:endParaRPr lang="zh-TW" altLang="en-US" b="1">
              <a:solidFill>
                <a:srgbClr val="FF0000"/>
              </a:solidFill>
              <a:latin typeface="Adobe 繁黑體 Std B" pitchFamily="34" charset="-120"/>
              <a:ea typeface="Adobe 繁黑體 Std B" pitchFamily="34" charset="-120"/>
              <a:cs typeface="Arial Unicode MS" pitchFamily="34" charset="-120"/>
            </a:endParaRPr>
          </a:p>
        </p:txBody>
      </p:sp>
      <p:sp>
        <p:nvSpPr>
          <p:cNvPr id="9220" name="投影片編號版面配置區 3">
            <a:extLst>
              <a:ext uri="{FF2B5EF4-FFF2-40B4-BE49-F238E27FC236}">
                <a16:creationId xmlns:a16="http://schemas.microsoft.com/office/drawing/2014/main" xmlns="" id="{5AC74DF2-AE4D-4F6F-A0D8-03A3186257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7DBA4EEA-702A-4680-A42E-145BFF740F90}" type="slidenum">
              <a:rPr lang="zh-TW" altLang="en-US" sz="1200">
                <a:solidFill>
                  <a:srgbClr val="BCBCBC"/>
                </a:solidFill>
                <a:latin typeface="Arial" panose="020B0604020202020204" pitchFamily="34" charset="0"/>
              </a:rPr>
              <a:pPr>
                <a:spcBef>
                  <a:spcPct val="0"/>
                </a:spcBef>
                <a:buClrTx/>
                <a:buSzTx/>
                <a:buFontTx/>
                <a:buNone/>
              </a:pPr>
              <a:t>13</a:t>
            </a:fld>
            <a:endParaRPr lang="zh-TW" altLang="en-US" sz="1200">
              <a:solidFill>
                <a:srgbClr val="BCBCBC"/>
              </a:solidFill>
              <a:latin typeface="Arial" panose="020B0604020202020204" pitchFamily="34" charset="0"/>
            </a:endParaRPr>
          </a:p>
        </p:txBody>
      </p:sp>
      <p:pic>
        <p:nvPicPr>
          <p:cNvPr id="9221" name="Picture 5" descr="E:\AAA\G磁碟機\annie\01 (2).jpg">
            <a:extLst>
              <a:ext uri="{FF2B5EF4-FFF2-40B4-BE49-F238E27FC236}">
                <a16:creationId xmlns:a16="http://schemas.microsoft.com/office/drawing/2014/main" xmlns="" id="{9BAB31D4-4FF9-4146-AC91-CD60E722F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21" r="13287" b="30573"/>
          <a:stretch>
            <a:fillRect/>
          </a:stretch>
        </p:blipFill>
        <p:spPr bwMode="auto">
          <a:xfrm>
            <a:off x="344488" y="1268413"/>
            <a:ext cx="47228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內容版面配置區 2">
            <a:extLst>
              <a:ext uri="{FF2B5EF4-FFF2-40B4-BE49-F238E27FC236}">
                <a16:creationId xmlns:a16="http://schemas.microsoft.com/office/drawing/2014/main" xmlns="" id="{6ABC8F0D-7C68-4D76-B1A6-3A9200DDCCE0}"/>
              </a:ext>
            </a:extLst>
          </p:cNvPr>
          <p:cNvSpPr txBox="1">
            <a:spLocks/>
          </p:cNvSpPr>
          <p:nvPr/>
        </p:nvSpPr>
        <p:spPr bwMode="auto">
          <a:xfrm>
            <a:off x="5003800" y="1412875"/>
            <a:ext cx="3851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ct val="110000"/>
              </a:lnSpc>
            </a:pPr>
            <a:r>
              <a:rPr kumimoji="0" lang="zh-TW" altLang="en-US" sz="1600" b="1">
                <a:solidFill>
                  <a:schemeClr val="bg1"/>
                </a:solidFill>
                <a:latin typeface="Adobe 繁黑體 Std B" pitchFamily="34" charset="-120"/>
                <a:ea typeface="Adobe 繁黑體 Std B" pitchFamily="34" charset="-120"/>
                <a:cs typeface="Arial Unicode MS" pitchFamily="34" charset="-120"/>
              </a:rPr>
              <a:t>成績單上</a:t>
            </a:r>
            <a:r>
              <a:rPr kumimoji="0" lang="zh-TW" altLang="en-US" sz="1600" b="1" u="sng">
                <a:solidFill>
                  <a:schemeClr val="bg1"/>
                </a:solidFill>
                <a:latin typeface="Adobe 繁黑體 Std B" pitchFamily="34" charset="-120"/>
                <a:ea typeface="Adobe 繁黑體 Std B" pitchFamily="34" charset="-120"/>
                <a:cs typeface="Arial Unicode MS" pitchFamily="34" charset="-120"/>
              </a:rPr>
              <a:t>科目名稱 </a:t>
            </a:r>
            <a:r>
              <a:rPr kumimoji="0" lang="en-US" altLang="zh-TW" sz="1600" b="1">
                <a:solidFill>
                  <a:schemeClr val="bg1"/>
                </a:solidFill>
                <a:latin typeface="Adobe 繁黑體 Std B" pitchFamily="34" charset="-120"/>
                <a:ea typeface="Adobe 繁黑體 Std B" pitchFamily="34" charset="-120"/>
                <a:cs typeface="Arial Unicode MS" pitchFamily="34" charset="-120"/>
              </a:rPr>
              <a:t>/</a:t>
            </a:r>
            <a:r>
              <a:rPr kumimoji="0" lang="zh-TW" altLang="en-US" sz="1600" b="1">
                <a:solidFill>
                  <a:schemeClr val="bg1"/>
                </a:solidFill>
                <a:latin typeface="Adobe 繁黑體 Std B" pitchFamily="34" charset="-120"/>
                <a:ea typeface="Adobe 繁黑體 Std B" pitchFamily="34" charset="-120"/>
                <a:cs typeface="Arial Unicode MS" pitchFamily="34" charset="-120"/>
              </a:rPr>
              <a:t> </a:t>
            </a:r>
            <a:r>
              <a:rPr kumimoji="0" lang="zh-TW" altLang="en-US" sz="1600" b="1" u="sng">
                <a:solidFill>
                  <a:schemeClr val="bg1"/>
                </a:solidFill>
                <a:latin typeface="Adobe 繁黑體 Std B" pitchFamily="34" charset="-120"/>
                <a:ea typeface="Adobe 繁黑體 Std B" pitchFamily="34" charset="-120"/>
                <a:cs typeface="Arial Unicode MS" pitchFamily="34" charset="-120"/>
              </a:rPr>
              <a:t>學分數 </a:t>
            </a:r>
            <a:r>
              <a:rPr kumimoji="0" lang="zh-TW" altLang="en-US" sz="1600" b="1">
                <a:solidFill>
                  <a:schemeClr val="bg1"/>
                </a:solidFill>
                <a:latin typeface="Adobe 繁黑體 Std B" pitchFamily="34" charset="-120"/>
                <a:ea typeface="Adobe 繁黑體 Std B" pitchFamily="34" charset="-120"/>
                <a:cs typeface="Arial Unicode MS" pitchFamily="34" charset="-120"/>
              </a:rPr>
              <a:t>與科目及學分一覽表不同者</a:t>
            </a:r>
            <a:endParaRPr kumimoji="0" lang="en-US" altLang="zh-TW" sz="1600" b="1">
              <a:solidFill>
                <a:schemeClr val="bg1"/>
              </a:solidFill>
              <a:latin typeface="Adobe 繁黑體 Std B" pitchFamily="34" charset="-120"/>
              <a:ea typeface="Adobe 繁黑體 Std B" pitchFamily="34" charset="-120"/>
              <a:cs typeface="Arial Unicode MS" pitchFamily="34" charset="-120"/>
            </a:endParaRP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須依成績單上名稱填寫於任教專門課程學分認定申請書上</a:t>
            </a:r>
            <a:r>
              <a:rPr kumimoji="0" lang="zh-TW" altLang="en-US" sz="18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例如</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1.</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成績單上名稱</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微積分</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一</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科目及學分一覽表名稱</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微積分</a:t>
            </a:r>
            <a:endPar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依成績單上所載之「微積分</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一</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填寫於任教專門課程學分認定申請書上。</a:t>
            </a:r>
            <a:endPar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2.</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成績單上學分數</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6</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科目及學分一覽表學分數</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4</a:t>
            </a:r>
          </a:p>
          <a:p>
            <a:pPr eaLnBrk="1" hangingPunct="1">
              <a:lnSpc>
                <a:spcPct val="110000"/>
              </a:lnSpc>
              <a:buFont typeface="Wingdings 2" panose="05020102010507070707" pitchFamily="18" charset="2"/>
              <a:buNone/>
            </a:pP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依成績單上所載之「</a:t>
            </a:r>
            <a:r>
              <a:rPr kumimoji="0" lang="en-US" altLang="zh-TW"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6</a:t>
            </a:r>
            <a:r>
              <a:rPr kumimoji="0" lang="zh-TW" altLang="en-US" sz="1600" b="1">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」填寫於任教專門課程學分認定申請書上。</a:t>
            </a:r>
            <a:endPar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學分數只能以多抵少；不能以少  </a:t>
            </a:r>
          </a:p>
          <a:p>
            <a:pPr eaLnBrk="1" hangingPunct="1">
              <a:lnSpc>
                <a:spcPct val="110000"/>
              </a:lnSpc>
              <a:buFont typeface="Wingdings 2" panose="05020102010507070707" pitchFamily="18" charset="2"/>
              <a:buNone/>
            </a:pP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抵多</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即無法採認該科</a:t>
            </a:r>
            <a:r>
              <a:rPr kumimoji="0" lang="en-US" altLang="zh-TW"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endParaRPr kumimoji="0" lang="zh-TW" altLang="en-US" sz="1600" b="1">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674962A-4EA7-4806-B483-5F8DD3E09DAA}"/>
              </a:ext>
            </a:extLst>
          </p:cNvPr>
          <p:cNvSpPr>
            <a:spLocks noGrp="1"/>
          </p:cNvSpPr>
          <p:nvPr>
            <p:ph type="title"/>
          </p:nvPr>
        </p:nvSpPr>
        <p:spPr/>
        <p:txBody>
          <a:bodyPr/>
          <a:lstStyle/>
          <a:p>
            <a:pPr>
              <a:defRPr/>
            </a:pPr>
            <a:r>
              <a:rPr lang="en-US" altLang="zh-TW" dirty="0">
                <a:solidFill>
                  <a:schemeClr val="bg1"/>
                </a:solidFill>
              </a:rPr>
              <a:t>5.110(2)</a:t>
            </a:r>
            <a:r>
              <a:rPr lang="zh-TW" altLang="en-US" dirty="0">
                <a:solidFill>
                  <a:schemeClr val="bg1"/>
                </a:solidFill>
              </a:rPr>
              <a:t> 課表畫底線及標註序號</a:t>
            </a:r>
          </a:p>
        </p:txBody>
      </p:sp>
      <p:sp>
        <p:nvSpPr>
          <p:cNvPr id="10243" name="內容版面配置區 2">
            <a:extLst>
              <a:ext uri="{FF2B5EF4-FFF2-40B4-BE49-F238E27FC236}">
                <a16:creationId xmlns:a16="http://schemas.microsoft.com/office/drawing/2014/main" xmlns="" id="{4A21E6EF-003D-4420-9CED-2BC8FF633697}"/>
              </a:ext>
            </a:extLst>
          </p:cNvPr>
          <p:cNvSpPr>
            <a:spLocks noGrp="1"/>
          </p:cNvSpPr>
          <p:nvPr>
            <p:ph idx="1"/>
          </p:nvPr>
        </p:nvSpPr>
        <p:spPr>
          <a:xfrm>
            <a:off x="457200" y="1600200"/>
            <a:ext cx="4114800" cy="4708525"/>
          </a:xfrm>
        </p:spPr>
        <p:txBody>
          <a:bodyPr/>
          <a:lstStyle/>
          <a:p>
            <a:endParaRPr lang="zh-TW" altLang="en-US"/>
          </a:p>
        </p:txBody>
      </p:sp>
      <p:sp>
        <p:nvSpPr>
          <p:cNvPr id="10244" name="投影片編號版面配置區 3">
            <a:extLst>
              <a:ext uri="{FF2B5EF4-FFF2-40B4-BE49-F238E27FC236}">
                <a16:creationId xmlns:a16="http://schemas.microsoft.com/office/drawing/2014/main" xmlns="" id="{C23D0C4B-E10B-4C6F-8B21-8E45D53E17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75308953-F108-4C0A-AAF6-FFB65896AF3A}" type="slidenum">
              <a:rPr lang="zh-TW" altLang="en-US" sz="1200">
                <a:solidFill>
                  <a:srgbClr val="BCBCBC"/>
                </a:solidFill>
                <a:latin typeface="Arial" panose="020B0604020202020204" pitchFamily="34" charset="0"/>
              </a:rPr>
              <a:pPr>
                <a:spcBef>
                  <a:spcPct val="0"/>
                </a:spcBef>
                <a:buClrTx/>
                <a:buSzTx/>
                <a:buFontTx/>
                <a:buNone/>
              </a:pPr>
              <a:t>14</a:t>
            </a:fld>
            <a:endParaRPr lang="zh-TW" altLang="en-US" sz="1200">
              <a:solidFill>
                <a:srgbClr val="BCBCBC"/>
              </a:solidFill>
              <a:latin typeface="Arial" panose="020B0604020202020204" pitchFamily="34" charset="0"/>
            </a:endParaRPr>
          </a:p>
        </p:txBody>
      </p:sp>
      <p:pic>
        <p:nvPicPr>
          <p:cNvPr id="10245" name="Picture 2" descr="E:\AAA\G磁碟機\annie\01 (1).jpg">
            <a:extLst>
              <a:ext uri="{FF2B5EF4-FFF2-40B4-BE49-F238E27FC236}">
                <a16:creationId xmlns:a16="http://schemas.microsoft.com/office/drawing/2014/main" xmlns="" id="{E068FF93-C88E-443C-ABAD-518EB2C3D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49" r="12236" b="41811"/>
          <a:stretch>
            <a:fillRect/>
          </a:stretch>
        </p:blipFill>
        <p:spPr bwMode="auto">
          <a:xfrm>
            <a:off x="250825" y="1406525"/>
            <a:ext cx="5400675"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內容版面配置區 2">
            <a:extLst>
              <a:ext uri="{FF2B5EF4-FFF2-40B4-BE49-F238E27FC236}">
                <a16:creationId xmlns:a16="http://schemas.microsoft.com/office/drawing/2014/main" xmlns="" id="{F2F369D9-400E-419E-8EAE-3B172D0A5007}"/>
              </a:ext>
            </a:extLst>
          </p:cNvPr>
          <p:cNvSpPr txBox="1">
            <a:spLocks/>
          </p:cNvSpPr>
          <p:nvPr/>
        </p:nvSpPr>
        <p:spPr bwMode="auto">
          <a:xfrm>
            <a:off x="5300663" y="1484313"/>
            <a:ext cx="346868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r>
              <a:rPr kumimoji="0" lang="zh-TW" altLang="en-US" sz="1800" b="1" dirty="0">
                <a:solidFill>
                  <a:schemeClr val="bg1"/>
                </a:solidFill>
                <a:latin typeface="Adobe 繁黑體 Std B" pitchFamily="34" charset="-120"/>
                <a:ea typeface="Adobe 繁黑體 Std B" pitchFamily="34" charset="-120"/>
                <a:cs typeface="Arial Unicode MS" pitchFamily="34" charset="-120"/>
              </a:rPr>
              <a:t>請用</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2</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組不同顏色螢光筆與原子筆劃線及註記修習之教育專業與任教專門科目編號</a:t>
            </a:r>
            <a:endParaRPr kumimoji="0" lang="en-US" altLang="zh-TW" sz="1800" b="1" dirty="0">
              <a:solidFill>
                <a:schemeClr val="bg1"/>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        (</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與教育專業課程</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任教專門課程之科目及學分一覽表上所填入之編號相同</a:t>
            </a:r>
            <a:r>
              <a:rPr kumimoji="0" lang="en-US" altLang="zh-TW" sz="1800" b="1" dirty="0">
                <a:solidFill>
                  <a:schemeClr val="bg1"/>
                </a:solidFill>
                <a:latin typeface="Adobe 繁黑體 Std B" pitchFamily="34" charset="-120"/>
                <a:ea typeface="Adobe 繁黑體 Std B" pitchFamily="34" charset="-120"/>
                <a:cs typeface="Arial Unicode MS" pitchFamily="34" charset="-120"/>
              </a:rPr>
              <a:t>)</a:t>
            </a:r>
          </a:p>
          <a:p>
            <a:pPr eaLnBrk="1" hangingPunct="1">
              <a:buFont typeface="Wingdings 2" panose="05020102010507070707" pitchFamily="18" charset="2"/>
              <a:buNone/>
            </a:pPr>
            <a:r>
              <a:rPr kumimoji="0" lang="zh-TW" altLang="en-US" sz="1800" b="1" dirty="0">
                <a:solidFill>
                  <a:schemeClr val="bg1"/>
                </a:solidFill>
                <a:latin typeface="Adobe 繁黑體 Std B" pitchFamily="34" charset="-120"/>
                <a:ea typeface="Adobe 繁黑體 Std B" pitchFamily="34" charset="-120"/>
                <a:cs typeface="Arial Unicode MS" pitchFamily="34" charset="-120"/>
              </a:rPr>
              <a:t>        </a:t>
            </a:r>
            <a:endParaRPr kumimoji="0" lang="en-US" altLang="zh-TW" sz="1800" b="1" dirty="0">
              <a:solidFill>
                <a:schemeClr val="bg1"/>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endParaRPr kumimoji="0" lang="zh-TW" altLang="en-US" sz="1800" b="1" dirty="0">
              <a:solidFill>
                <a:schemeClr val="bg1"/>
              </a:solidFill>
              <a:latin typeface="Adobe 繁黑體 Std B" pitchFamily="34" charset="-120"/>
              <a:ea typeface="Adobe 繁黑體 Std B" pitchFamily="34" charset="-120"/>
              <a:cs typeface="Arial Unicode MS"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1">
            <a:extLst>
              <a:ext uri="{FF2B5EF4-FFF2-40B4-BE49-F238E27FC236}">
                <a16:creationId xmlns:a16="http://schemas.microsoft.com/office/drawing/2014/main" xmlns="" id="{7F7977C3-C3D9-4C1D-897C-482CC14C5A11}"/>
              </a:ext>
            </a:extLst>
          </p:cNvPr>
          <p:cNvPicPr>
            <a:picLocks noChangeAspect="1"/>
          </p:cNvPicPr>
          <p:nvPr/>
        </p:nvPicPr>
        <p:blipFill>
          <a:blip r:embed="rId2">
            <a:extLst>
              <a:ext uri="{28A0092B-C50C-407E-A947-70E740481C1C}">
                <a14:useLocalDpi xmlns:a14="http://schemas.microsoft.com/office/drawing/2010/main" val="0"/>
              </a:ext>
            </a:extLst>
          </a:blip>
          <a:srcRect l="15417" t="29469" r="11269" b="14355"/>
          <a:stretch>
            <a:fillRect/>
          </a:stretch>
        </p:blipFill>
        <p:spPr bwMode="auto">
          <a:xfrm>
            <a:off x="2195736" y="853978"/>
            <a:ext cx="4824536" cy="591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標題 1">
            <a:extLst>
              <a:ext uri="{FF2B5EF4-FFF2-40B4-BE49-F238E27FC236}">
                <a16:creationId xmlns:a16="http://schemas.microsoft.com/office/drawing/2014/main" xmlns="" id="{DF3680D8-2BBA-4DE9-A958-FCBC03F32744}"/>
              </a:ext>
            </a:extLst>
          </p:cNvPr>
          <p:cNvSpPr txBox="1">
            <a:spLocks/>
          </p:cNvSpPr>
          <p:nvPr/>
        </p:nvSpPr>
        <p:spPr>
          <a:xfrm>
            <a:off x="457200" y="274638"/>
            <a:ext cx="8229600" cy="815274"/>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2pPr>
            <a:lvl3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3pPr>
            <a:lvl4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4pPr>
            <a:lvl5pPr algn="ctr" rtl="0" eaLnBrk="0" fontAlgn="base" hangingPunct="0">
              <a:spcBef>
                <a:spcPct val="0"/>
              </a:spcBef>
              <a:spcAft>
                <a:spcPct val="0"/>
              </a:spcAft>
              <a:defRPr sz="4100" b="1">
                <a:solidFill>
                  <a:schemeClr val="tx1"/>
                </a:solidFill>
                <a:latin typeface="Lucida Sans" pitchFamily="34" charset="0"/>
                <a:ea typeface="微軟正黑體" pitchFamily="34" charset="-120"/>
              </a:defRPr>
            </a:lvl5pPr>
            <a:lvl6pPr marL="457200" algn="ctr" rtl="0" fontAlgn="base">
              <a:spcBef>
                <a:spcPct val="0"/>
              </a:spcBef>
              <a:spcAft>
                <a:spcPct val="0"/>
              </a:spcAft>
              <a:defRPr sz="4100" b="1">
                <a:solidFill>
                  <a:schemeClr val="tx1"/>
                </a:solidFill>
                <a:latin typeface="Lucida Sans" pitchFamily="34" charset="0"/>
                <a:ea typeface="微軟正黑體" pitchFamily="34" charset="-120"/>
              </a:defRPr>
            </a:lvl6pPr>
            <a:lvl7pPr marL="914400" algn="ctr" rtl="0" fontAlgn="base">
              <a:spcBef>
                <a:spcPct val="0"/>
              </a:spcBef>
              <a:spcAft>
                <a:spcPct val="0"/>
              </a:spcAft>
              <a:defRPr sz="4100" b="1">
                <a:solidFill>
                  <a:schemeClr val="tx1"/>
                </a:solidFill>
                <a:latin typeface="Lucida Sans" pitchFamily="34" charset="0"/>
                <a:ea typeface="微軟正黑體" pitchFamily="34" charset="-120"/>
              </a:defRPr>
            </a:lvl7pPr>
            <a:lvl8pPr marL="1371600" algn="ctr" rtl="0" fontAlgn="base">
              <a:spcBef>
                <a:spcPct val="0"/>
              </a:spcBef>
              <a:spcAft>
                <a:spcPct val="0"/>
              </a:spcAft>
              <a:defRPr sz="4100" b="1">
                <a:solidFill>
                  <a:schemeClr val="tx1"/>
                </a:solidFill>
                <a:latin typeface="Lucida Sans" pitchFamily="34" charset="0"/>
                <a:ea typeface="微軟正黑體" pitchFamily="34" charset="-120"/>
              </a:defRPr>
            </a:lvl8pPr>
            <a:lvl9pPr marL="1828800" algn="ctr" rtl="0" fontAlgn="base">
              <a:spcBef>
                <a:spcPct val="0"/>
              </a:spcBef>
              <a:spcAft>
                <a:spcPct val="0"/>
              </a:spcAft>
              <a:defRPr sz="4100" b="1">
                <a:solidFill>
                  <a:schemeClr val="tx1"/>
                </a:solidFill>
                <a:latin typeface="Lucida Sans" pitchFamily="34" charset="0"/>
                <a:ea typeface="微軟正黑體" pitchFamily="34" charset="-120"/>
              </a:defRPr>
            </a:lvl9pPr>
          </a:lstStyle>
          <a:p>
            <a:pPr algn="l">
              <a:defRPr/>
            </a:pPr>
            <a:r>
              <a:rPr kumimoji="0" lang="zh-TW" altLang="en-US" sz="3200" dirty="0">
                <a:solidFill>
                  <a:schemeClr val="bg1"/>
                </a:solidFill>
                <a:latin typeface="新細明體" panose="02020500000000000000" pitchFamily="18" charset="-120"/>
                <a:ea typeface="新細明體" panose="02020500000000000000" pitchFamily="18" charset="-120"/>
              </a:rPr>
              <a:t> </a:t>
            </a:r>
            <a:r>
              <a:rPr kumimoji="0" lang="en-US" altLang="zh-TW" sz="3200" dirty="0">
                <a:solidFill>
                  <a:schemeClr val="bg1"/>
                </a:solidFill>
              </a:rPr>
              <a:t>6.</a:t>
            </a:r>
            <a:r>
              <a:rPr kumimoji="0" lang="zh-TW" altLang="en-US" sz="3200" dirty="0">
                <a:solidFill>
                  <a:schemeClr val="bg1"/>
                </a:solidFill>
              </a:rPr>
              <a:t>教師證書申請書</a:t>
            </a:r>
            <a:r>
              <a:rPr kumimoji="0" lang="en-US" altLang="zh-TW" sz="3200" dirty="0">
                <a:solidFill>
                  <a:schemeClr val="bg1"/>
                </a:solidFill>
              </a:rPr>
              <a:t>(</a:t>
            </a:r>
            <a:r>
              <a:rPr kumimoji="0" lang="zh-TW" altLang="en-US" sz="3200" dirty="0">
                <a:solidFill>
                  <a:schemeClr val="bg1"/>
                </a:solidFill>
              </a:rPr>
              <a:t>填寫說明請見 </a:t>
            </a:r>
            <a:r>
              <a:rPr kumimoji="0" lang="en-US" altLang="zh-TW" sz="3200" dirty="0">
                <a:solidFill>
                  <a:schemeClr val="bg1"/>
                </a:solidFill>
              </a:rPr>
              <a:t>P.16-22)</a:t>
            </a:r>
            <a:endParaRPr kumimoji="0" lang="zh-TW" altLang="en-US" sz="3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群組 3">
            <a:extLst>
              <a:ext uri="{FF2B5EF4-FFF2-40B4-BE49-F238E27FC236}">
                <a16:creationId xmlns:a16="http://schemas.microsoft.com/office/drawing/2014/main" xmlns="" id="{AC695237-5E16-4B8F-B107-E23DCFA60DAD}"/>
              </a:ext>
            </a:extLst>
          </p:cNvPr>
          <p:cNvGrpSpPr>
            <a:grpSpLocks/>
          </p:cNvGrpSpPr>
          <p:nvPr/>
        </p:nvGrpSpPr>
        <p:grpSpPr bwMode="auto">
          <a:xfrm>
            <a:off x="323850" y="1125538"/>
            <a:ext cx="8582025" cy="3716337"/>
            <a:chOff x="395536" y="0"/>
            <a:chExt cx="8582417" cy="3717033"/>
          </a:xfrm>
        </p:grpSpPr>
        <p:pic>
          <p:nvPicPr>
            <p:cNvPr id="12291" name="圖片 2">
              <a:extLst>
                <a:ext uri="{FF2B5EF4-FFF2-40B4-BE49-F238E27FC236}">
                  <a16:creationId xmlns:a16="http://schemas.microsoft.com/office/drawing/2014/main" xmlns="" id="{4F95054C-CDDE-4626-B09A-92D050890D02}"/>
                </a:ext>
              </a:extLst>
            </p:cNvPr>
            <p:cNvPicPr>
              <a:picLocks noChangeAspect="1"/>
            </p:cNvPicPr>
            <p:nvPr/>
          </p:nvPicPr>
          <p:blipFill>
            <a:blip r:embed="rId2">
              <a:extLst>
                <a:ext uri="{28A0092B-C50C-407E-A947-70E740481C1C}">
                  <a14:useLocalDpi xmlns:a14="http://schemas.microsoft.com/office/drawing/2010/main" val="0"/>
                </a:ext>
              </a:extLst>
            </a:blip>
            <a:srcRect l="46352" t="17281" r="34898" b="9746"/>
            <a:stretch>
              <a:fillRect/>
            </a:stretch>
          </p:blipFill>
          <p:spPr bwMode="auto">
            <a:xfrm rot="-5400000">
              <a:off x="2922548" y="-2338372"/>
              <a:ext cx="3528393" cy="85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 1">
              <a:extLst>
                <a:ext uri="{FF2B5EF4-FFF2-40B4-BE49-F238E27FC236}">
                  <a16:creationId xmlns:a16="http://schemas.microsoft.com/office/drawing/2014/main" xmlns="" id="{6B47F91E-E892-4A30-AD27-4E62BDC3C5D5}"/>
                </a:ext>
              </a:extLst>
            </p:cNvPr>
            <p:cNvSpPr/>
            <p:nvPr/>
          </p:nvSpPr>
          <p:spPr>
            <a:xfrm>
              <a:off x="3203952" y="0"/>
              <a:ext cx="2448037" cy="4763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1">
            <a:extLst>
              <a:ext uri="{FF2B5EF4-FFF2-40B4-BE49-F238E27FC236}">
                <a16:creationId xmlns:a16="http://schemas.microsoft.com/office/drawing/2014/main" xmlns="" id="{EFA0BEDD-FDA9-4A8F-814A-2B9378D35E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3667909-7338-453B-9E84-9662ACF8D05D}" type="slidenum">
              <a:rPr kumimoji="0" lang="zh-TW" altLang="en-US">
                <a:solidFill>
                  <a:srgbClr val="BCBCBC"/>
                </a:solidFill>
              </a:rPr>
              <a:pPr/>
              <a:t>17</a:t>
            </a:fld>
            <a:endParaRPr kumimoji="0" lang="zh-TW" altLang="en-US">
              <a:solidFill>
                <a:srgbClr val="BCBCBC"/>
              </a:solidFill>
            </a:endParaRPr>
          </a:p>
        </p:txBody>
      </p:sp>
      <p:pic>
        <p:nvPicPr>
          <p:cNvPr id="13315" name="圖片 2">
            <a:extLst>
              <a:ext uri="{FF2B5EF4-FFF2-40B4-BE49-F238E27FC236}">
                <a16:creationId xmlns:a16="http://schemas.microsoft.com/office/drawing/2014/main" xmlns="" id="{C3EB6261-F2D6-45F4-855D-0CAF6D5482E9}"/>
              </a:ext>
            </a:extLst>
          </p:cNvPr>
          <p:cNvPicPr>
            <a:picLocks noChangeAspect="1"/>
          </p:cNvPicPr>
          <p:nvPr/>
        </p:nvPicPr>
        <p:blipFill>
          <a:blip r:embed="rId2">
            <a:extLst>
              <a:ext uri="{28A0092B-C50C-407E-A947-70E740481C1C}">
                <a14:useLocalDpi xmlns:a14="http://schemas.microsoft.com/office/drawing/2010/main" val="0"/>
              </a:ext>
            </a:extLst>
          </a:blip>
          <a:srcRect l="16531" t="50220" r="10495" b="24638"/>
          <a:stretch>
            <a:fillRect/>
          </a:stretch>
        </p:blipFill>
        <p:spPr bwMode="auto">
          <a:xfrm>
            <a:off x="0" y="404813"/>
            <a:ext cx="9144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
            <a:extLst>
              <a:ext uri="{FF2B5EF4-FFF2-40B4-BE49-F238E27FC236}">
                <a16:creationId xmlns:a16="http://schemas.microsoft.com/office/drawing/2014/main" xmlns="" id="{07F7FF6A-A869-453A-B583-89B5803525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45A28BF-4DB9-4FC6-B367-DD7B487018F7}" type="slidenum">
              <a:rPr kumimoji="0" lang="zh-TW" altLang="en-US">
                <a:solidFill>
                  <a:srgbClr val="BCBCBC"/>
                </a:solidFill>
              </a:rPr>
              <a:pPr/>
              <a:t>18</a:t>
            </a:fld>
            <a:endParaRPr kumimoji="0" lang="zh-TW" altLang="en-US">
              <a:solidFill>
                <a:srgbClr val="BCBCBC"/>
              </a:solidFill>
            </a:endParaRPr>
          </a:p>
        </p:txBody>
      </p:sp>
      <p:pic>
        <p:nvPicPr>
          <p:cNvPr id="14339" name="圖片 2">
            <a:extLst>
              <a:ext uri="{FF2B5EF4-FFF2-40B4-BE49-F238E27FC236}">
                <a16:creationId xmlns:a16="http://schemas.microsoft.com/office/drawing/2014/main" xmlns="" id="{07BDFBEF-F1B7-49CE-83E1-5B15B891DF0B}"/>
              </a:ext>
            </a:extLst>
          </p:cNvPr>
          <p:cNvPicPr>
            <a:picLocks noChangeAspect="1"/>
          </p:cNvPicPr>
          <p:nvPr/>
        </p:nvPicPr>
        <p:blipFill>
          <a:blip r:embed="rId2">
            <a:extLst>
              <a:ext uri="{28A0092B-C50C-407E-A947-70E740481C1C}">
                <a14:useLocalDpi xmlns:a14="http://schemas.microsoft.com/office/drawing/2010/main" val="0"/>
              </a:ext>
            </a:extLst>
          </a:blip>
          <a:srcRect l="16957" t="70396" r="10069" b="9894"/>
          <a:stretch>
            <a:fillRect/>
          </a:stretch>
        </p:blipFill>
        <p:spPr bwMode="auto">
          <a:xfrm>
            <a:off x="0" y="1268413"/>
            <a:ext cx="91440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1">
            <a:extLst>
              <a:ext uri="{FF2B5EF4-FFF2-40B4-BE49-F238E27FC236}">
                <a16:creationId xmlns:a16="http://schemas.microsoft.com/office/drawing/2014/main" xmlns="" id="{4C7552D9-CA66-46BA-B862-B117B27AE7A9}"/>
              </a:ext>
            </a:extLst>
          </p:cNvPr>
          <p:cNvPicPr>
            <a:picLocks noChangeAspect="1"/>
          </p:cNvPicPr>
          <p:nvPr/>
        </p:nvPicPr>
        <p:blipFill>
          <a:blip r:embed="rId2">
            <a:extLst>
              <a:ext uri="{28A0092B-C50C-407E-A947-70E740481C1C}">
                <a14:useLocalDpi xmlns:a14="http://schemas.microsoft.com/office/drawing/2010/main" val="0"/>
              </a:ext>
            </a:extLst>
          </a:blip>
          <a:srcRect l="21877" t="30466" r="21550" b="19041"/>
          <a:stretch>
            <a:fillRect/>
          </a:stretch>
        </p:blipFill>
        <p:spPr bwMode="auto">
          <a:xfrm>
            <a:off x="2124075" y="17463"/>
            <a:ext cx="47625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3">
            <a:extLst>
              <a:ext uri="{FF2B5EF4-FFF2-40B4-BE49-F238E27FC236}">
                <a16:creationId xmlns:a16="http://schemas.microsoft.com/office/drawing/2014/main" xmlns="" id="{81C4F6E6-9F7A-498F-A4B1-B7B12E8ED0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FD970D47-FB70-41B3-87CD-CB371762AFBA}" type="slidenum">
              <a:rPr lang="zh-TW" altLang="en-US" sz="1200">
                <a:solidFill>
                  <a:srgbClr val="BCBCBC"/>
                </a:solidFill>
                <a:latin typeface="Arial Unicode MS" pitchFamily="34" charset="-120"/>
                <a:ea typeface="Arial Unicode MS" pitchFamily="34" charset="-120"/>
              </a:rPr>
              <a:pPr>
                <a:spcBef>
                  <a:spcPct val="0"/>
                </a:spcBef>
                <a:buClrTx/>
                <a:buSzTx/>
                <a:buFontTx/>
                <a:buNone/>
              </a:pPr>
              <a:t>2</a:t>
            </a:fld>
            <a:endParaRPr lang="en-US" altLang="zh-TW" sz="1200">
              <a:solidFill>
                <a:srgbClr val="BCBCBC"/>
              </a:solidFill>
              <a:latin typeface="Arial Unicode MS" pitchFamily="34" charset="-120"/>
              <a:ea typeface="Arial Unicode MS" pitchFamily="34" charset="-120"/>
            </a:endParaRPr>
          </a:p>
        </p:txBody>
      </p:sp>
      <p:sp>
        <p:nvSpPr>
          <p:cNvPr id="4100" name="內容版面配置區 2">
            <a:extLst>
              <a:ext uri="{FF2B5EF4-FFF2-40B4-BE49-F238E27FC236}">
                <a16:creationId xmlns:a16="http://schemas.microsoft.com/office/drawing/2014/main" xmlns="" id="{001D697E-9792-48CC-9C5F-B2A28AB24761}"/>
              </a:ext>
            </a:extLst>
          </p:cNvPr>
          <p:cNvSpPr>
            <a:spLocks/>
          </p:cNvSpPr>
          <p:nvPr/>
        </p:nvSpPr>
        <p:spPr bwMode="auto">
          <a:xfrm>
            <a:off x="539750" y="260351"/>
            <a:ext cx="8229600" cy="936402"/>
          </a:xfrm>
          <a:prstGeom prst="rect">
            <a:avLst/>
          </a:prstGeom>
          <a:noFill/>
          <a:ln>
            <a:noFill/>
          </a:ln>
        </p:spPr>
        <p:txBody>
          <a:bodyPr/>
          <a:lstStyle>
            <a:lvl1pPr marL="547688" indent="-411163"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Clr>
                <a:srgbClr val="F9F9F9"/>
              </a:buClr>
              <a:buSzPct val="65000"/>
              <a:defRPr/>
            </a:pPr>
            <a:r>
              <a:rPr kumimoji="0" lang="zh-TW" altLang="en-US"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1/3</a:t>
            </a:r>
          </a:p>
          <a:p>
            <a:pPr algn="ctr" eaLnBrk="1" hangingPunct="1">
              <a:spcBef>
                <a:spcPct val="20000"/>
              </a:spcBef>
              <a:buClr>
                <a:srgbClr val="F9F9F9"/>
              </a:buClr>
              <a:buSzPct val="65000"/>
              <a:defRPr/>
            </a:pP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2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p>
        </p:txBody>
      </p:sp>
      <p:sp>
        <p:nvSpPr>
          <p:cNvPr id="2" name="矩形 5">
            <a:extLst>
              <a:ext uri="{FF2B5EF4-FFF2-40B4-BE49-F238E27FC236}">
                <a16:creationId xmlns:a16="http://schemas.microsoft.com/office/drawing/2014/main" xmlns="" id="{31789009-AAA4-487B-AA2C-57C9D41E2731}"/>
              </a:ext>
            </a:extLst>
          </p:cNvPr>
          <p:cNvSpPr>
            <a:spLocks noChangeArrowheads="1"/>
          </p:cNvSpPr>
          <p:nvPr/>
        </p:nvSpPr>
        <p:spPr bwMode="auto">
          <a:xfrm>
            <a:off x="1258888" y="1628775"/>
            <a:ext cx="3995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spcBef>
                <a:spcPct val="0"/>
              </a:spcBef>
              <a:buClrTx/>
              <a:buSzTx/>
              <a:buFontTx/>
              <a:buNone/>
            </a:pPr>
            <a:r>
              <a:rPr lang="en-US" altLang="zh-TW" sz="1800" b="1">
                <a:latin typeface="Arial Unicode MS" pitchFamily="34" charset="-120"/>
                <a:ea typeface="Arial Unicode MS" pitchFamily="34" charset="-120"/>
              </a:rPr>
              <a:t>5)</a:t>
            </a:r>
            <a:endParaRPr lang="zh-TW" altLang="en-US" sz="1800">
              <a:latin typeface="Arial Unicode MS" pitchFamily="34" charset="-120"/>
              <a:ea typeface="Arial Unicode MS" pitchFamily="34" charset="-120"/>
            </a:endParaRPr>
          </a:p>
        </p:txBody>
      </p:sp>
      <p:sp>
        <p:nvSpPr>
          <p:cNvPr id="7173" name="內容版面配置區 1">
            <a:extLst>
              <a:ext uri="{FF2B5EF4-FFF2-40B4-BE49-F238E27FC236}">
                <a16:creationId xmlns:a16="http://schemas.microsoft.com/office/drawing/2014/main" xmlns="" id="{64D441B6-B06C-4087-AA4A-4F67709B1974}"/>
              </a:ext>
            </a:extLst>
          </p:cNvPr>
          <p:cNvSpPr>
            <a:spLocks noGrp="1"/>
          </p:cNvSpPr>
          <p:nvPr>
            <p:ph idx="1"/>
          </p:nvPr>
        </p:nvSpPr>
        <p:spPr>
          <a:xfrm>
            <a:off x="457200" y="1268760"/>
            <a:ext cx="8003232" cy="4680520"/>
          </a:xfrm>
        </p:spPr>
        <p:txBody>
          <a:bodyPr/>
          <a:lstStyle/>
          <a:p>
            <a:pPr algn="ctr">
              <a:defRPr/>
            </a:pPr>
            <a:r>
              <a:rPr lang="zh-TW" altLang="zh-TW" sz="1250" b="1" dirty="0">
                <a:solidFill>
                  <a:schemeClr val="bg1"/>
                </a:solidFill>
                <a:latin typeface="Adobe 繁黑體 Std B" pitchFamily="34" charset="-120"/>
                <a:ea typeface="Adobe 繁黑體 Std B" pitchFamily="34" charset="-120"/>
                <a:cs typeface="Arial Unicode MS" pitchFamily="34" charset="-120"/>
              </a:rPr>
              <a:t>檢核清單</a:t>
            </a:r>
            <a:r>
              <a:rPr lang="zh-TW" altLang="zh-TW" sz="1250" dirty="0">
                <a:solidFill>
                  <a:schemeClr val="bg1"/>
                </a:solidFill>
                <a:latin typeface="Adobe 繁黑體 Std B" pitchFamily="34" charset="-120"/>
                <a:ea typeface="Adobe 繁黑體 Std B" pitchFamily="34" charset="-120"/>
                <a:cs typeface="Arial Unicode MS" pitchFamily="34" charset="-120"/>
              </a:rPr>
              <a:t>（請逐一核對後於□內打</a:t>
            </a:r>
            <a:r>
              <a:rPr lang="en-US" altLang="zh-TW" sz="1250" dirty="0">
                <a:solidFill>
                  <a:schemeClr val="bg1"/>
                </a:solidFill>
                <a:latin typeface="Adobe 繁黑體 Std B" pitchFamily="34" charset="-120"/>
                <a:ea typeface="Adobe 繁黑體 Std B" pitchFamily="34" charset="-120"/>
                <a:cs typeface="Arial Unicode MS" pitchFamily="34" charset="-120"/>
              </a:rPr>
              <a:t>V</a:t>
            </a:r>
            <a:r>
              <a:rPr lang="zh-TW" altLang="zh-TW" sz="1250" dirty="0">
                <a:solidFill>
                  <a:schemeClr val="bg1"/>
                </a:solidFill>
                <a:latin typeface="Adobe 繁黑體 Std B" pitchFamily="34" charset="-120"/>
                <a:ea typeface="Adobe 繁黑體 Std B" pitchFamily="34" charset="-120"/>
                <a:cs typeface="Arial Unicode MS" pitchFamily="34" charset="-120"/>
              </a:rPr>
              <a:t>並維持本表單整潔）</a:t>
            </a:r>
            <a:endParaRPr lang="en-US" altLang="zh-TW" sz="125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1800" b="1" dirty="0">
                <a:solidFill>
                  <a:schemeClr val="bg1"/>
                </a:solidFill>
                <a:latin typeface="Adobe 繁黑體 Std B" pitchFamily="34" charset="-120"/>
                <a:ea typeface="Adobe 繁黑體 Std B" pitchFamily="34" charset="-120"/>
                <a:cs typeface="Arial Unicode MS" pitchFamily="34" charset="-120"/>
              </a:rPr>
              <a:t>一、表格類</a:t>
            </a:r>
            <a:r>
              <a:rPr lang="en-US" altLang="zh-TW" sz="1800" b="1" dirty="0">
                <a:solidFill>
                  <a:schemeClr val="bg1"/>
                </a:solidFill>
                <a:latin typeface="Adobe 繁黑體 Std B" pitchFamily="34" charset="-120"/>
                <a:ea typeface="Adobe 繁黑體 Std B" pitchFamily="34" charset="-120"/>
                <a:cs typeface="Arial Unicode MS" pitchFamily="34" charset="-120"/>
              </a:rPr>
              <a:t> (1-6)</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結業審核總表</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 2.</a:t>
            </a:r>
            <a:r>
              <a:rPr lang="zh-TW" altLang="zh-TW" sz="1800" dirty="0">
                <a:solidFill>
                  <a:schemeClr val="bg1"/>
                </a:solidFill>
                <a:latin typeface="Adobe 繁黑體 Std B" pitchFamily="34" charset="-120"/>
                <a:ea typeface="Adobe 繁黑體 Std B" pitchFamily="34" charset="-120"/>
                <a:cs typeface="Arial Unicode MS" pitchFamily="34" charset="-120"/>
              </a:rPr>
              <a:t>師資培育中心教育專業課程學分審核表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教育專業課程科目及學分一覽表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到師培中心網頁依照每個人進入教程的級別下載。</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lvl="0"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3.</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專門課程學分認定申請書</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任教專門課程學分一覽表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到師培</a:t>
            </a:r>
            <a:r>
              <a:rPr lang="zh-TW" altLang="en-US" sz="1800" dirty="0">
                <a:solidFill>
                  <a:prstClr val="black"/>
                </a:solidFill>
                <a:latin typeface="Adobe 繁黑體 Std B" pitchFamily="34" charset="-120"/>
                <a:ea typeface="Adobe 繁黑體 Std B" pitchFamily="34" charset="-120"/>
                <a:cs typeface="Arial Unicode MS" pitchFamily="34" charset="-120"/>
              </a:rPr>
              <a:t>中心網頁依照每個人進入教程的級別與科別</a:t>
            </a:r>
            <a:r>
              <a:rPr kumimoji="0" lang="zh-TW" altLang="en-US"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下載。</a:t>
            </a:r>
            <a:r>
              <a:rPr kumimoji="0" lang="en-US" altLang="zh-TW"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endParaRPr kumimoji="0" lang="zh-TW" altLang="zh-TW" sz="1800" b="0"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zh-TW" sz="1800" dirty="0">
                <a:solidFill>
                  <a:schemeClr val="bg1"/>
                </a:solidFill>
                <a:latin typeface="Adobe 繁黑體 Std B" pitchFamily="34" charset="-120"/>
                <a:ea typeface="Adobe 繁黑體 Std B" pitchFamily="34" charset="-120"/>
                <a:cs typeface="Arial Unicode MS" pitchFamily="34" charset="-120"/>
              </a:rPr>
              <a:t>歷年成績單</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至</a:t>
            </a:r>
            <a:r>
              <a:rPr lang="en-US" altLang="zh-TW" sz="1800" dirty="0">
                <a:solidFill>
                  <a:schemeClr val="bg1"/>
                </a:solidFill>
                <a:latin typeface="Adobe 繁黑體 Std B" pitchFamily="34" charset="-120"/>
                <a:ea typeface="Adobe 繁黑體 Std B" pitchFamily="34" charset="-120"/>
                <a:cs typeface="Arial Unicode MS" pitchFamily="34" charset="-120"/>
              </a:rPr>
              <a:t>110(1)〕</a:t>
            </a:r>
            <a:r>
              <a:rPr lang="zh-TW" altLang="zh-TW" sz="1800" dirty="0">
                <a:solidFill>
                  <a:schemeClr val="bg1"/>
                </a:solidFill>
                <a:latin typeface="Adobe 繁黑體 Std B" pitchFamily="34" charset="-120"/>
                <a:ea typeface="Adobe 繁黑體 Std B" pitchFamily="34" charset="-120"/>
                <a:cs typeface="Arial Unicode MS" pitchFamily="34" charset="-120"/>
              </a:rPr>
              <a:t>正本</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請務必在成績單上以不同顏色螢光筆畫線並註記</a:t>
            </a:r>
            <a:r>
              <a:rPr lang="zh-TW" altLang="zh-TW" sz="1800" u="sng" dirty="0">
                <a:solidFill>
                  <a:schemeClr val="bg1"/>
                </a:solidFill>
                <a:latin typeface="Adobe 繁黑體 Std B" pitchFamily="34" charset="-120"/>
                <a:ea typeface="Adobe 繁黑體 Std B" pitchFamily="34" charset="-120"/>
                <a:cs typeface="Arial Unicode MS" pitchFamily="34" charset="-120"/>
              </a:rPr>
              <a:t>任教專門課程學分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與</a:t>
            </a:r>
            <a:r>
              <a:rPr lang="zh-TW" altLang="zh-TW" sz="1800" u="sng" dirty="0">
                <a:solidFill>
                  <a:schemeClr val="bg1"/>
                </a:solidFill>
                <a:latin typeface="Adobe 繁黑體 Std B" pitchFamily="34" charset="-120"/>
                <a:ea typeface="Adobe 繁黑體 Std B" pitchFamily="34" charset="-120"/>
                <a:cs typeface="Arial Unicode MS" pitchFamily="34" charset="-120"/>
              </a:rPr>
              <a:t>教育專業課程學分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之序號，該序號與專業</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專門課程一覽表的序號一樣</a:t>
            </a:r>
            <a:r>
              <a:rPr lang="zh-TW" altLang="en-US" sz="18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5.110(2)</a:t>
            </a:r>
            <a:r>
              <a:rPr lang="zh-TW" altLang="zh-TW" sz="1800" dirty="0">
                <a:solidFill>
                  <a:schemeClr val="bg1"/>
                </a:solidFill>
                <a:latin typeface="Adobe 繁黑體 Std B" pitchFamily="34" charset="-120"/>
                <a:ea typeface="Adobe 繁黑體 Std B" pitchFamily="34" charset="-120"/>
                <a:cs typeface="Arial Unicode MS" pitchFamily="34" charset="-120"/>
              </a:rPr>
              <a:t>課表</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endParaRPr lang="en-US"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en-US" sz="24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6.</a:t>
            </a:r>
            <a:r>
              <a:rPr lang="zh-TW" altLang="en-US" sz="1800" dirty="0">
                <a:solidFill>
                  <a:schemeClr val="bg1"/>
                </a:solidFill>
                <a:latin typeface="Adobe 繁黑體 Std B" pitchFamily="34" charset="-120"/>
                <a:ea typeface="Adobe 繁黑體 Std B" pitchFamily="34" charset="-120"/>
                <a:cs typeface="Arial Unicode MS" pitchFamily="34" charset="-120"/>
              </a:rPr>
              <a:t>教師證書申請書</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rgbClr val="FF0000"/>
                </a:solidFill>
                <a:latin typeface="Adobe 繁黑體 Std B" pitchFamily="34" charset="-120"/>
                <a:ea typeface="Adobe 繁黑體 Std B" pitchFamily="34" charset="-120"/>
                <a:cs typeface="Arial Unicode MS" pitchFamily="34" charset="-120"/>
              </a:rPr>
              <a:t>本申請書為辦理教師證書的文件之一，請先簽名繳回</a:t>
            </a:r>
            <a:r>
              <a:rPr lang="zh-TW" altLang="en-US" sz="1800" dirty="0">
                <a:solidFill>
                  <a:schemeClr val="bg1"/>
                </a:solidFill>
                <a:latin typeface="Adobe 繁黑體 Std B" pitchFamily="34" charset="-120"/>
                <a:ea typeface="Adobe 繁黑體 Std B" pitchFamily="34" charset="-120"/>
                <a:cs typeface="Arial Unicode MS" pitchFamily="34" charset="-120"/>
              </a:rPr>
              <a:t>，相關附件等實習期間再繳交。</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a:defRPr/>
            </a:pPr>
            <a:endParaRPr lang="zh-TW" altLang="zh-TW" sz="1800" dirty="0">
              <a:solidFill>
                <a:schemeClr val="bg1"/>
              </a:solidFill>
              <a:latin typeface="Arial Unicode MS" pitchFamily="34" charset="-120"/>
              <a:ea typeface="Arial Unicode MS" pitchFamily="34" charset="-120"/>
              <a:cs typeface="Arial Unicode MS" pitchFamily="34" charset="-120"/>
            </a:endParaRPr>
          </a:p>
          <a:p>
            <a:pPr>
              <a:defRPr/>
            </a:pPr>
            <a:endParaRPr lang="zh-TW" altLang="zh-TW" sz="1250" dirty="0">
              <a:solidFill>
                <a:schemeClr val="bg1"/>
              </a:solidFill>
              <a:latin typeface="Arial Unicode MS" pitchFamily="34" charset="-120"/>
              <a:ea typeface="Arial Unicode MS" pitchFamily="34" charset="-120"/>
              <a:cs typeface="Arial Unicode MS" pitchFamily="34" charset="-120"/>
            </a:endParaRPr>
          </a:p>
          <a:p>
            <a:pPr>
              <a:defRPr/>
            </a:pPr>
            <a:endParaRPr lang="zh-TW" altLang="zh-TW" sz="1250" dirty="0">
              <a:solidFill>
                <a:schemeClr val="bg1"/>
              </a:solidFill>
              <a:latin typeface="Arial Unicode MS" pitchFamily="34" charset="-120"/>
              <a:ea typeface="Arial Unicode MS" pitchFamily="34" charset="-120"/>
              <a:cs typeface="Arial Unicode MS" pitchFamily="34" charset="-120"/>
            </a:endParaRPr>
          </a:p>
          <a:p>
            <a:pPr>
              <a:defRPr/>
            </a:pPr>
            <a:endParaRPr lang="zh-TW" altLang="en-US" sz="1250" dirty="0">
              <a:solidFill>
                <a:schemeClr val="bg1"/>
              </a:solidFill>
              <a:latin typeface="Arial Unicode MS" pitchFamily="34" charset="-120"/>
              <a:ea typeface="Arial Unicode MS" pitchFamily="34" charset="-120"/>
              <a:cs typeface="Arial Unicode MS"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
            <a:extLst>
              <a:ext uri="{FF2B5EF4-FFF2-40B4-BE49-F238E27FC236}">
                <a16:creationId xmlns:a16="http://schemas.microsoft.com/office/drawing/2014/main" xmlns="" id="{7285783A-CD54-4844-8F3F-EFF380CEC3CE}"/>
              </a:ext>
            </a:extLst>
          </p:cNvPr>
          <p:cNvPicPr>
            <a:picLocks noChangeAspect="1"/>
          </p:cNvPicPr>
          <p:nvPr/>
        </p:nvPicPr>
        <p:blipFill>
          <a:blip r:embed="rId2">
            <a:extLst>
              <a:ext uri="{28A0092B-C50C-407E-A947-70E740481C1C}">
                <a14:useLocalDpi xmlns:a14="http://schemas.microsoft.com/office/drawing/2010/main" val="0"/>
              </a:ext>
            </a:extLst>
          </a:blip>
          <a:srcRect l="16800" t="30101" r="20480" b="13901"/>
          <a:stretch>
            <a:fillRect/>
          </a:stretch>
        </p:blipFill>
        <p:spPr bwMode="auto">
          <a:xfrm>
            <a:off x="2124075" y="33338"/>
            <a:ext cx="4752975"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2">
            <a:extLst>
              <a:ext uri="{FF2B5EF4-FFF2-40B4-BE49-F238E27FC236}">
                <a16:creationId xmlns:a16="http://schemas.microsoft.com/office/drawing/2014/main" xmlns="" id="{F708C049-8820-41CF-AD5F-8E1AA7E1E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68263"/>
            <a:ext cx="5364162"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3">
            <a:extLst>
              <a:ext uri="{FF2B5EF4-FFF2-40B4-BE49-F238E27FC236}">
                <a16:creationId xmlns:a16="http://schemas.microsoft.com/office/drawing/2014/main" xmlns="" id="{0486FE1A-CE15-408A-BCB7-52AABE645276}"/>
              </a:ext>
            </a:extLst>
          </p:cNvPr>
          <p:cNvSpPr>
            <a:spLocks noChangeArrowheads="1"/>
          </p:cNvSpPr>
          <p:nvPr/>
        </p:nvSpPr>
        <p:spPr bwMode="auto">
          <a:xfrm>
            <a:off x="179388" y="185738"/>
            <a:ext cx="4572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50000"/>
              </a:lnSpc>
            </a:pPr>
            <a:r>
              <a:rPr lang="zh-TW" altLang="en-US">
                <a:solidFill>
                  <a:srgbClr val="000000"/>
                </a:solidFill>
                <a:latin typeface="微軟正黑體" panose="020B0604030504040204" pitchFamily="34" charset="-120"/>
                <a:ea typeface="微軟正黑體" panose="020B0604030504040204" pitchFamily="34" charset="-120"/>
              </a:rPr>
              <a:t>申請書填寫樣張： </a:t>
            </a:r>
          </a:p>
          <a:p>
            <a:pPr eaLnBrk="1" hangingPunct="1">
              <a:lnSpc>
                <a:spcPct val="150000"/>
              </a:lnSpc>
            </a:pPr>
            <a:r>
              <a:rPr lang="zh-TW" altLang="en-US">
                <a:solidFill>
                  <a:srgbClr val="000000"/>
                </a:solidFill>
                <a:latin typeface="微軟正黑體" panose="020B0604030504040204" pitchFamily="34" charset="-120"/>
                <a:ea typeface="微軟正黑體" panose="020B0604030504040204" pitchFamily="34" charset="-120"/>
              </a:rPr>
              <a:t>*首張證書</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教師資格考試及格</a:t>
            </a:r>
            <a:r>
              <a:rPr lang="en-US" altLang="zh-TW">
                <a:solidFill>
                  <a:srgbClr val="000000"/>
                </a:solidFill>
                <a:latin typeface="微軟正黑體" panose="020B0604030504040204" pitchFamily="34" charset="-120"/>
                <a:ea typeface="微軟正黑體" panose="020B0604030504040204" pitchFamily="34" charset="-120"/>
              </a:rPr>
              <a:t>) </a:t>
            </a:r>
            <a:endParaRPr lang="zh-TW" altLang="en-US">
              <a:latin typeface="微軟正黑體" panose="020B0604030504040204" pitchFamily="34" charset="-120"/>
              <a:ea typeface="微軟正黑體" panose="020B0604030504040204"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2">
            <a:extLst>
              <a:ext uri="{FF2B5EF4-FFF2-40B4-BE49-F238E27FC236}">
                <a16:creationId xmlns:a16="http://schemas.microsoft.com/office/drawing/2014/main" xmlns="" id="{0599078D-6229-4288-987C-3945C305D5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9050"/>
            <a:ext cx="55086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3">
            <a:extLst>
              <a:ext uri="{FF2B5EF4-FFF2-40B4-BE49-F238E27FC236}">
                <a16:creationId xmlns:a16="http://schemas.microsoft.com/office/drawing/2014/main" xmlns="" id="{8A3C3610-CBAE-4042-B69A-D0E693C476C0}"/>
              </a:ext>
            </a:extLst>
          </p:cNvPr>
          <p:cNvSpPr>
            <a:spLocks noChangeArrowheads="1"/>
          </p:cNvSpPr>
          <p:nvPr/>
        </p:nvSpPr>
        <p:spPr bwMode="auto">
          <a:xfrm>
            <a:off x="179388" y="185738"/>
            <a:ext cx="4572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50000"/>
              </a:lnSpc>
            </a:pPr>
            <a:r>
              <a:rPr lang="zh-TW" altLang="en-US">
                <a:solidFill>
                  <a:schemeClr val="bg1"/>
                </a:solidFill>
                <a:latin typeface="微軟正黑體" panose="020B0604030504040204" pitchFamily="34" charset="-120"/>
                <a:ea typeface="微軟正黑體" panose="020B0604030504040204" pitchFamily="34" charset="-120"/>
              </a:rPr>
              <a:t>申請書填寫樣張： </a:t>
            </a:r>
          </a:p>
          <a:p>
            <a:pPr eaLnBrk="1" hangingPunct="1">
              <a:lnSpc>
                <a:spcPct val="150000"/>
              </a:lnSpc>
            </a:pPr>
            <a:r>
              <a:rPr lang="zh-TW" altLang="en-US">
                <a:solidFill>
                  <a:schemeClr val="bg1"/>
                </a:solidFill>
                <a:latin typeface="微軟正黑體" panose="020B0604030504040204" pitchFamily="34" charset="-120"/>
                <a:ea typeface="微軟正黑體" panose="020B0604030504040204" pitchFamily="34" charset="-120"/>
              </a:rPr>
              <a:t>*第二張證書</a:t>
            </a:r>
            <a:endParaRPr lang="en-US" altLang="zh-TW">
              <a:solidFill>
                <a:schemeClr val="bg1"/>
              </a:solidFill>
              <a:latin typeface="微軟正黑體" panose="020B0604030504040204" pitchFamily="34" charset="-120"/>
              <a:ea typeface="微軟正黑體" panose="020B0604030504040204" pitchFamily="34" charset="-120"/>
            </a:endParaRPr>
          </a:p>
          <a:p>
            <a:pPr eaLnBrk="1" hangingPunct="1">
              <a:lnSpc>
                <a:spcPct val="150000"/>
              </a:lnSpc>
            </a:pPr>
            <a:r>
              <a:rPr lang="en-US" altLang="zh-TW">
                <a:solidFill>
                  <a:schemeClr val="bg1"/>
                </a:solidFill>
                <a:latin typeface="微軟正黑體" panose="020B0604030504040204" pitchFamily="34" charset="-120"/>
                <a:ea typeface="微軟正黑體" panose="020B0604030504040204" pitchFamily="34" charset="-120"/>
              </a:rPr>
              <a:t>(</a:t>
            </a:r>
            <a:r>
              <a:rPr lang="zh-TW" altLang="en-US">
                <a:solidFill>
                  <a:schemeClr val="bg1"/>
                </a:solidFill>
                <a:latin typeface="微軟正黑體" panose="020B0604030504040204" pitchFamily="34" charset="-120"/>
                <a:ea typeface="微軟正黑體" panose="020B0604030504040204" pitchFamily="34" charset="-120"/>
              </a:rPr>
              <a:t>加註任教學科、加另一類科</a:t>
            </a:r>
            <a:r>
              <a:rPr lang="en-US" altLang="zh-TW">
                <a:solidFill>
                  <a:schemeClr val="bg1"/>
                </a:solidFill>
                <a:latin typeface="微軟正黑體" panose="020B0604030504040204" pitchFamily="34" charset="-120"/>
                <a:ea typeface="微軟正黑體" panose="020B0604030504040204" pitchFamily="34" charset="-120"/>
              </a:rPr>
              <a:t>)</a:t>
            </a:r>
            <a:endParaRPr lang="zh-TW" altLang="en-US">
              <a:solidFill>
                <a:schemeClr val="bg1"/>
              </a:solidFill>
              <a:latin typeface="微軟正黑體" panose="020B0604030504040204" pitchFamily="34" charset="-120"/>
              <a:ea typeface="微軟正黑體" panose="020B0604030504040204" pitchFamily="34" charset="-120"/>
            </a:endParaRPr>
          </a:p>
        </p:txBody>
      </p:sp>
      <p:grpSp>
        <p:nvGrpSpPr>
          <p:cNvPr id="18436" name="群組 9">
            <a:extLst>
              <a:ext uri="{FF2B5EF4-FFF2-40B4-BE49-F238E27FC236}">
                <a16:creationId xmlns:a16="http://schemas.microsoft.com/office/drawing/2014/main" xmlns="" id="{2660E2D7-DCB8-467E-A050-C8166D27BA5B}"/>
              </a:ext>
            </a:extLst>
          </p:cNvPr>
          <p:cNvGrpSpPr>
            <a:grpSpLocks/>
          </p:cNvGrpSpPr>
          <p:nvPr/>
        </p:nvGrpSpPr>
        <p:grpSpPr bwMode="auto">
          <a:xfrm>
            <a:off x="179388" y="4292600"/>
            <a:ext cx="3035300" cy="2393950"/>
            <a:chOff x="449558" y="1827669"/>
            <a:chExt cx="3034805" cy="2393419"/>
          </a:xfrm>
        </p:grpSpPr>
        <p:grpSp>
          <p:nvGrpSpPr>
            <p:cNvPr id="18437" name="群組 7">
              <a:extLst>
                <a:ext uri="{FF2B5EF4-FFF2-40B4-BE49-F238E27FC236}">
                  <a16:creationId xmlns:a16="http://schemas.microsoft.com/office/drawing/2014/main" xmlns="" id="{CB61075B-7987-443C-8D33-CC7D128BBE6A}"/>
                </a:ext>
              </a:extLst>
            </p:cNvPr>
            <p:cNvGrpSpPr>
              <a:grpSpLocks/>
            </p:cNvGrpSpPr>
            <p:nvPr/>
          </p:nvGrpSpPr>
          <p:grpSpPr bwMode="auto">
            <a:xfrm>
              <a:off x="467544" y="1827669"/>
              <a:ext cx="2518638" cy="1931650"/>
              <a:chOff x="15641" y="4509120"/>
              <a:chExt cx="2518638" cy="1931650"/>
            </a:xfrm>
          </p:grpSpPr>
          <p:pic>
            <p:nvPicPr>
              <p:cNvPr id="18439" name="圖片 5">
                <a:extLst>
                  <a:ext uri="{FF2B5EF4-FFF2-40B4-BE49-F238E27FC236}">
                    <a16:creationId xmlns:a16="http://schemas.microsoft.com/office/drawing/2014/main" xmlns="" id="{70FCEBAC-E577-4260-89A9-F82BB6F5EE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41" y="4509120"/>
                <a:ext cx="1562318" cy="15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矩形 6">
                <a:extLst>
                  <a:ext uri="{FF2B5EF4-FFF2-40B4-BE49-F238E27FC236}">
                    <a16:creationId xmlns:a16="http://schemas.microsoft.com/office/drawing/2014/main" xmlns="" id="{6909FD51-2C31-4C89-AE5A-730A73176A84}"/>
                  </a:ext>
                </a:extLst>
              </p:cNvPr>
              <p:cNvSpPr>
                <a:spLocks noChangeArrowheads="1"/>
              </p:cNvSpPr>
              <p:nvPr/>
            </p:nvSpPr>
            <p:spPr bwMode="auto">
              <a:xfrm>
                <a:off x="15641" y="6071438"/>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b="1">
                    <a:solidFill>
                      <a:srgbClr val="000000"/>
                    </a:solidFill>
                    <a:hlinkClick r:id="rId4"/>
                  </a:rPr>
                  <a:t>https://ppt.cc/fXC2Ux</a:t>
                </a:r>
                <a:endParaRPr lang="zh-TW" altLang="en-US"/>
              </a:p>
            </p:txBody>
          </p:sp>
        </p:grpSp>
        <p:sp>
          <p:nvSpPr>
            <p:cNvPr id="18438" name="矩形 8">
              <a:extLst>
                <a:ext uri="{FF2B5EF4-FFF2-40B4-BE49-F238E27FC236}">
                  <a16:creationId xmlns:a16="http://schemas.microsoft.com/office/drawing/2014/main" xmlns="" id="{97367781-29F0-4D49-A02A-BB8E49BCE7C7}"/>
                </a:ext>
              </a:extLst>
            </p:cNvPr>
            <p:cNvSpPr>
              <a:spLocks noChangeArrowheads="1"/>
            </p:cNvSpPr>
            <p:nvPr/>
          </p:nvSpPr>
          <p:spPr bwMode="auto">
            <a:xfrm>
              <a:off x="449558" y="3851756"/>
              <a:ext cx="3034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u="sng">
                  <a:solidFill>
                    <a:srgbClr val="F3AA00"/>
                  </a:solidFill>
                  <a:latin typeface="微軟正黑體" panose="020B0604030504040204" pitchFamily="34" charset="-120"/>
                  <a:ea typeface="微軟正黑體" panose="020B0604030504040204" pitchFamily="34" charset="-120"/>
                  <a:hlinkClick r:id="rId5"/>
                </a:rPr>
                <a:t>教師證書申請書及填寫說明</a:t>
              </a:r>
              <a:endParaRPr lang="zh-TW" altLang="en-US">
                <a:solidFill>
                  <a:srgbClr val="555555"/>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C2FBD63-D9FB-48DF-BCA5-C40F82FD2651}"/>
              </a:ext>
            </a:extLst>
          </p:cNvPr>
          <p:cNvSpPr>
            <a:spLocks noGrp="1"/>
          </p:cNvSpPr>
          <p:nvPr>
            <p:ph type="title"/>
          </p:nvPr>
        </p:nvSpPr>
        <p:spPr/>
        <p:txBody>
          <a:bodyPr/>
          <a:lstStyle/>
          <a:p>
            <a:pPr>
              <a:defRPr/>
            </a:pPr>
            <a:r>
              <a:rPr lang="en-US" altLang="zh-TW" dirty="0">
                <a:solidFill>
                  <a:schemeClr val="bg1"/>
                </a:solidFill>
              </a:rPr>
              <a:t>7</a:t>
            </a:r>
            <a:r>
              <a:rPr lang="en-US" altLang="zh-TW" sz="4600" dirty="0">
                <a:solidFill>
                  <a:schemeClr val="bg1"/>
                </a:solidFill>
              </a:rPr>
              <a:t>.</a:t>
            </a:r>
            <a:r>
              <a:rPr lang="zh-TW" altLang="en-US" sz="4600" dirty="0">
                <a:solidFill>
                  <a:schemeClr val="bg1"/>
                </a:solidFill>
              </a:rPr>
              <a:t>中文</a:t>
            </a:r>
            <a:r>
              <a:rPr lang="zh-TW" altLang="en-US" sz="4600" dirty="0">
                <a:solidFill>
                  <a:schemeClr val="bg1"/>
                </a:solidFill>
                <a:latin typeface="微軟正黑體" pitchFamily="34" charset="-120"/>
              </a:rPr>
              <a:t>畢業證書影本</a:t>
            </a:r>
            <a:endParaRPr lang="zh-TW" altLang="en-US" sz="4600" dirty="0">
              <a:solidFill>
                <a:schemeClr val="bg1"/>
              </a:solidFill>
            </a:endParaRPr>
          </a:p>
        </p:txBody>
      </p:sp>
      <p:sp>
        <p:nvSpPr>
          <p:cNvPr id="19459" name="內容版面配置區 2">
            <a:extLst>
              <a:ext uri="{FF2B5EF4-FFF2-40B4-BE49-F238E27FC236}">
                <a16:creationId xmlns:a16="http://schemas.microsoft.com/office/drawing/2014/main" xmlns="" id="{FCB5B3FD-4D8C-4419-8533-BE99680F9067}"/>
              </a:ext>
            </a:extLst>
          </p:cNvPr>
          <p:cNvSpPr>
            <a:spLocks noGrp="1"/>
          </p:cNvSpPr>
          <p:nvPr>
            <p:ph idx="1"/>
          </p:nvPr>
        </p:nvSpPr>
        <p:spPr>
          <a:xfrm>
            <a:off x="457200" y="1412776"/>
            <a:ext cx="8229600" cy="4895949"/>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最遲於依教務處規定可領取畢業證書起</a:t>
            </a:r>
            <a:r>
              <a:rPr lang="en-US" altLang="zh-TW" b="1" dirty="0">
                <a:solidFill>
                  <a:schemeClr val="bg1"/>
                </a:solidFill>
                <a:latin typeface="Adobe 繁黑體 Std B" pitchFamily="34" charset="-120"/>
                <a:ea typeface="Adobe 繁黑體 Std B" pitchFamily="34" charset="-120"/>
                <a:cs typeface="Arial Unicode MS" pitchFamily="34" charset="-120"/>
              </a:rPr>
              <a:t>2</a:t>
            </a:r>
            <a:r>
              <a:rPr lang="zh-TW" altLang="en-US" b="1" dirty="0">
                <a:solidFill>
                  <a:schemeClr val="bg1"/>
                </a:solidFill>
                <a:latin typeface="Adobe 繁黑體 Std B" pitchFamily="34" charset="-120"/>
                <a:ea typeface="Adobe 繁黑體 Std B" pitchFamily="34" charset="-120"/>
                <a:cs typeface="Arial Unicode MS" pitchFamily="34" charset="-120"/>
              </a:rPr>
              <a:t>日內繳交， </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必須與</a:t>
            </a:r>
            <a:r>
              <a:rPr lang="zh-TW" altLang="en-US" dirty="0">
                <a:solidFill>
                  <a:schemeClr val="bg1"/>
                </a:solidFill>
                <a:latin typeface="Adobe 繁黑體 Std B" pitchFamily="34" charset="-120"/>
                <a:ea typeface="Adobe 繁黑體 Std B" pitchFamily="34" charset="-120"/>
                <a:cs typeface="Arial Unicode MS" pitchFamily="34" charset="-120"/>
              </a:rPr>
              <a:t>完整歷年成績單一起繳交</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eaLnBrk="1" hangingPunct="1"/>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中文</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畢業證書</a:t>
            </a:r>
            <a:r>
              <a:rPr lang="zh-TW" altLang="en-US" b="1" dirty="0">
                <a:solidFill>
                  <a:schemeClr val="bg1"/>
                </a:solidFill>
                <a:latin typeface="Adobe 繁黑體 Std B" pitchFamily="34" charset="-120"/>
                <a:ea typeface="Adobe 繁黑體 Std B" pitchFamily="34" charset="-120"/>
                <a:cs typeface="Arial Unicode MS" pitchFamily="34" charset="-120"/>
              </a:rPr>
              <a:t>影本請先至秘書室用印</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rPr>
              <a:t>1.</a:t>
            </a:r>
            <a:r>
              <a:rPr lang="zh-TW" altLang="en-US" b="1" dirty="0">
                <a:solidFill>
                  <a:schemeClr val="bg1"/>
                </a:solidFill>
                <a:latin typeface="Adobe 繁黑體 Std B" pitchFamily="34" charset="-120"/>
                <a:ea typeface="Adobe 繁黑體 Std B" pitchFamily="34" charset="-120"/>
                <a:cs typeface="Arial Unicode MS" pitchFamily="34" charset="-120"/>
              </a:rPr>
              <a:t>大學部畢業</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學士畢業證書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2.</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修畢研究所應修學分數學士畢業證書＋碩</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博</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士班應修學分完成證明書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marL="136525" indent="0" eaLnBrk="1" hangingPunct="1">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3.</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研究所畢業</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碩士畢業證書</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buFont typeface="Wingdings 2" panose="05020102010507070707" pitchFamily="18" charset="2"/>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p>
          <a:p>
            <a:pPr eaLnBrk="1" hangingPunct="1">
              <a:buFont typeface="Wingdings 2" panose="05020102010507070707" pitchFamily="18" charset="2"/>
              <a:buNone/>
            </a:pPr>
            <a:r>
              <a:rPr lang="zh-TW" altLang="en-US"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     </a:t>
            </a:r>
            <a:endParaRPr lang="zh-TW" altLang="en-US" dirty="0">
              <a:latin typeface="Adobe 繁黑體 Std B" pitchFamily="34" charset="-120"/>
              <a:ea typeface="Adobe 繁黑體 Std B" pitchFamily="34" charset="-120"/>
              <a:cs typeface="Arial Unicode MS" pitchFamily="34" charset="-120"/>
            </a:endParaRPr>
          </a:p>
        </p:txBody>
      </p:sp>
      <p:sp>
        <p:nvSpPr>
          <p:cNvPr id="19460" name="投影片編號版面配置區 3">
            <a:extLst>
              <a:ext uri="{FF2B5EF4-FFF2-40B4-BE49-F238E27FC236}">
                <a16:creationId xmlns:a16="http://schemas.microsoft.com/office/drawing/2014/main" xmlns="" id="{C83B27C6-F9D9-4397-9A69-178945FC0B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BFDB040-1FD6-458A-A208-B2EBECB9F7C8}" type="slidenum">
              <a:rPr lang="zh-TW" altLang="en-US" sz="1200">
                <a:solidFill>
                  <a:srgbClr val="BCBCBC"/>
                </a:solidFill>
                <a:latin typeface="Arial" panose="020B0604020202020204" pitchFamily="34" charset="0"/>
              </a:rPr>
              <a:pPr>
                <a:spcBef>
                  <a:spcPct val="0"/>
                </a:spcBef>
                <a:buClrTx/>
                <a:buSzTx/>
                <a:buFontTx/>
                <a:buNone/>
              </a:pPr>
              <a:t>23</a:t>
            </a:fld>
            <a:endParaRPr lang="zh-TW" altLang="en-US" sz="1200">
              <a:solidFill>
                <a:srgbClr val="BCBCBC"/>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2">
            <a:extLst>
              <a:ext uri="{FF2B5EF4-FFF2-40B4-BE49-F238E27FC236}">
                <a16:creationId xmlns:a16="http://schemas.microsoft.com/office/drawing/2014/main" xmlns="" id="{422BBDE3-F001-4D7E-B141-409ACE7058A3}"/>
              </a:ext>
            </a:extLst>
          </p:cNvPr>
          <p:cNvSpPr>
            <a:spLocks noGrp="1"/>
          </p:cNvSpPr>
          <p:nvPr>
            <p:ph idx="1"/>
          </p:nvPr>
        </p:nvSpPr>
        <p:spPr>
          <a:xfrm>
            <a:off x="395288" y="1412875"/>
            <a:ext cx="8229600" cy="5184775"/>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a:t>
            </a:r>
            <a:r>
              <a:rPr lang="zh-TW" altLang="en-US" sz="2400" b="1" dirty="0">
                <a:solidFill>
                  <a:schemeClr val="bg1"/>
                </a:solidFill>
                <a:latin typeface="Adobe 繁黑體 Std B" pitchFamily="34" charset="-120"/>
                <a:ea typeface="Adobe 繁黑體 Std B" pitchFamily="34" charset="-120"/>
                <a:cs typeface="Arial Unicode MS" pitchFamily="34" charset="-120"/>
              </a:rPr>
              <a:t>最遲於</a:t>
            </a:r>
            <a:r>
              <a:rPr lang="en-US" altLang="zh-TW" sz="2400" b="1" dirty="0">
                <a:solidFill>
                  <a:schemeClr val="bg1"/>
                </a:solidFill>
                <a:latin typeface="Adobe 繁黑體 Std B" pitchFamily="34" charset="-120"/>
                <a:ea typeface="Adobe 繁黑體 Std B" pitchFamily="34" charset="-120"/>
                <a:cs typeface="Arial Unicode MS" pitchFamily="34" charset="-120"/>
              </a:rPr>
              <a:t>(</a:t>
            </a:r>
            <a:r>
              <a:rPr lang="zh-TW" altLang="en-US" sz="2400" b="1" dirty="0">
                <a:solidFill>
                  <a:srgbClr val="FF0000"/>
                </a:solidFill>
                <a:latin typeface="Adobe 繁黑體 Std B" pitchFamily="34" charset="-120"/>
                <a:ea typeface="Adobe 繁黑體 Std B" pitchFamily="34" charset="-120"/>
                <a:cs typeface="Arial Unicode MS" pitchFamily="34" charset="-120"/>
              </a:rPr>
              <a:t>依教務處規定可列印成績單起</a:t>
            </a:r>
            <a:r>
              <a:rPr lang="en-US" altLang="zh-TW" sz="2400" b="1" dirty="0">
                <a:solidFill>
                  <a:srgbClr val="FF0000"/>
                </a:solidFill>
                <a:latin typeface="Adobe 繁黑體 Std B" pitchFamily="34" charset="-120"/>
                <a:ea typeface="Adobe 繁黑體 Std B" pitchFamily="34" charset="-120"/>
                <a:cs typeface="Arial Unicode MS" pitchFamily="34" charset="-120"/>
              </a:rPr>
              <a:t>2</a:t>
            </a:r>
            <a:r>
              <a:rPr lang="zh-TW" altLang="en-US" sz="2400" b="1" dirty="0">
                <a:solidFill>
                  <a:srgbClr val="FF0000"/>
                </a:solidFill>
                <a:latin typeface="Adobe 繁黑體 Std B" pitchFamily="34" charset="-120"/>
                <a:ea typeface="Adobe 繁黑體 Std B" pitchFamily="34" charset="-120"/>
                <a:cs typeface="Arial Unicode MS" pitchFamily="34" charset="-120"/>
              </a:rPr>
              <a:t>日內繳交 </a:t>
            </a:r>
            <a:r>
              <a:rPr lang="en-US" altLang="zh-TW" sz="2400" b="1" dirty="0">
                <a:solidFill>
                  <a:srgbClr val="FF0000"/>
                </a:solidFill>
                <a:latin typeface="Adobe 繁黑體 Std B" pitchFamily="34" charset="-120"/>
                <a:ea typeface="Adobe 繁黑體 Std B" pitchFamily="34" charset="-120"/>
                <a:cs typeface="Arial Unicode MS" pitchFamily="34" charset="-120"/>
              </a:rPr>
              <a:t>(</a:t>
            </a:r>
            <a:r>
              <a:rPr lang="zh-TW" altLang="en-US" sz="2400" b="1" dirty="0">
                <a:solidFill>
                  <a:srgbClr val="FF0000"/>
                </a:solidFill>
                <a:latin typeface="Adobe 繁黑體 Std B" pitchFamily="34" charset="-120"/>
                <a:ea typeface="Adobe 繁黑體 Std B" pitchFamily="34" charset="-120"/>
                <a:cs typeface="Arial Unicode MS" pitchFamily="34" charset="-120"/>
              </a:rPr>
              <a:t>與</a:t>
            </a:r>
            <a:r>
              <a:rPr lang="zh-TW" altLang="en-US" sz="2400" b="1" dirty="0">
                <a:solidFill>
                  <a:srgbClr val="FF0000"/>
                </a:solidFill>
                <a:latin typeface="Adobe 繁黑體 Std B" pitchFamily="34" charset="-120"/>
                <a:ea typeface="Adobe 繁黑體 Std B" pitchFamily="34" charset="-120"/>
                <a:cs typeface="Arial Unicode MS" pitchFamily="34" charset="-120"/>
                <a:sym typeface="Wingdings" panose="05000000000000000000" pitchFamily="2" charset="2"/>
              </a:rPr>
              <a:t>畢業證書</a:t>
            </a:r>
            <a:r>
              <a:rPr lang="zh-TW" altLang="en-US" sz="2400" b="1" dirty="0">
                <a:solidFill>
                  <a:srgbClr val="FF0000"/>
                </a:solidFill>
                <a:latin typeface="Adobe 繁黑體 Std B" pitchFamily="34" charset="-120"/>
                <a:ea typeface="Adobe 繁黑體 Std B" pitchFamily="34" charset="-120"/>
                <a:cs typeface="Arial Unicode MS" pitchFamily="34" charset="-120"/>
              </a:rPr>
              <a:t>影本</a:t>
            </a:r>
            <a:r>
              <a:rPr lang="zh-TW" altLang="en-US" sz="2400" dirty="0">
                <a:solidFill>
                  <a:schemeClr val="bg1"/>
                </a:solidFill>
                <a:latin typeface="Adobe 繁黑體 Std B" pitchFamily="34" charset="-120"/>
                <a:ea typeface="Adobe 繁黑體 Std B" pitchFamily="34" charset="-120"/>
                <a:cs typeface="Arial Unicode MS" pitchFamily="34" charset="-120"/>
              </a:rPr>
              <a:t>一起繳交</a:t>
            </a:r>
            <a:r>
              <a:rPr lang="en-US" altLang="zh-TW" sz="2400" b="1" dirty="0">
                <a:solidFill>
                  <a:schemeClr val="bg1"/>
                </a:solidFill>
                <a:latin typeface="Adobe 繁黑體 Std B" pitchFamily="34" charset="-120"/>
                <a:ea typeface="Adobe 繁黑體 Std B" pitchFamily="34" charset="-120"/>
                <a:cs typeface="Arial Unicode MS" pitchFamily="34" charset="-120"/>
              </a:rPr>
              <a:t>)</a:t>
            </a:r>
          </a:p>
          <a:p>
            <a:pPr eaLnBrk="1" hangingPunct="1"/>
            <a:r>
              <a:rPr lang="zh-TW" altLang="en-US" sz="2400" b="1" dirty="0">
                <a:solidFill>
                  <a:schemeClr val="bg1"/>
                </a:solidFill>
                <a:latin typeface="Adobe 繁黑體 Std B" pitchFamily="34" charset="-120"/>
                <a:ea typeface="Adobe 繁黑體 Std B" pitchFamily="34" charset="-120"/>
                <a:cs typeface="Arial Unicode MS" pitchFamily="34" charset="-120"/>
              </a:rPr>
              <a:t>◎須含所有科目成績與總成績</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r>
              <a:rPr lang="zh-TW" altLang="en-US" sz="2400" dirty="0">
                <a:solidFill>
                  <a:schemeClr val="bg1"/>
                </a:solidFill>
                <a:latin typeface="Adobe 繁黑體 Std B" pitchFamily="34" charset="-120"/>
                <a:ea typeface="Adobe 繁黑體 Std B" pitchFamily="34" charset="-120"/>
                <a:cs typeface="Arial Unicode MS" pitchFamily="34" charset="-120"/>
              </a:rPr>
              <a:t>◎完整歷年成績單</a:t>
            </a:r>
            <a:r>
              <a:rPr lang="zh-TW" altLang="en-US" sz="2400" b="1" u="sng" dirty="0">
                <a:solidFill>
                  <a:schemeClr val="bg1"/>
                </a:solidFill>
                <a:latin typeface="Adobe 繁黑體 Std B" pitchFamily="34" charset="-120"/>
                <a:ea typeface="Adobe 繁黑體 Std B" pitchFamily="34" charset="-120"/>
                <a:cs typeface="Arial Unicode MS" pitchFamily="34" charset="-120"/>
              </a:rPr>
              <a:t>正本</a:t>
            </a:r>
            <a:r>
              <a:rPr lang="zh-TW" altLang="en-US" sz="2400" dirty="0">
                <a:solidFill>
                  <a:schemeClr val="bg1"/>
                </a:solidFill>
                <a:latin typeface="Adobe 繁黑體 Std B" pitchFamily="34" charset="-120"/>
                <a:ea typeface="Adobe 繁黑體 Std B" pitchFamily="34" charset="-120"/>
                <a:cs typeface="Arial Unicode MS" pitchFamily="34" charset="-120"/>
              </a:rPr>
              <a:t>一份 </a:t>
            </a:r>
            <a:r>
              <a:rPr lang="en-US" altLang="zh-TW" sz="2000" dirty="0">
                <a:solidFill>
                  <a:srgbClr val="FF0000"/>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在科目名稱下劃底線及註記 </a:t>
            </a:r>
            <a:r>
              <a:rPr lang="en-US" altLang="zh-TW" sz="2000" dirty="0">
                <a:solidFill>
                  <a:srgbClr val="FF0000"/>
                </a:solidFill>
                <a:latin typeface="Adobe 繁黑體 Std B" pitchFamily="34" charset="-120"/>
                <a:ea typeface="Adobe 繁黑體 Std B" pitchFamily="34" charset="-120"/>
                <a:cs typeface="Arial Unicode MS" pitchFamily="34" charset="-120"/>
              </a:rPr>
              <a:t>)</a:t>
            </a:r>
          </a:p>
          <a:p>
            <a:r>
              <a:rPr lang="en-US" altLang="zh-TW" sz="2400"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專業課程</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教程科目</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及專門課程</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系上科目</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都要用螢光筆</a:t>
            </a:r>
            <a:r>
              <a:rPr lang="en-US"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原子筆在科目名稱下畫底線 及 註記編號。</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p:txBody>
      </p:sp>
      <p:sp>
        <p:nvSpPr>
          <p:cNvPr id="20483" name="投影片編號版面配置區 3">
            <a:extLst>
              <a:ext uri="{FF2B5EF4-FFF2-40B4-BE49-F238E27FC236}">
                <a16:creationId xmlns:a16="http://schemas.microsoft.com/office/drawing/2014/main" xmlns="" id="{B0712DE8-C77F-4A36-848D-869A4E9E48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B19E614-5325-43E9-BFE5-EB2679BDC58F}" type="slidenum">
              <a:rPr lang="zh-TW" altLang="en-US" sz="1200">
                <a:solidFill>
                  <a:srgbClr val="BCBCBC"/>
                </a:solidFill>
                <a:latin typeface="Arial" panose="020B0604020202020204" pitchFamily="34" charset="0"/>
              </a:rPr>
              <a:pPr>
                <a:spcBef>
                  <a:spcPct val="0"/>
                </a:spcBef>
                <a:buClrTx/>
                <a:buSzTx/>
                <a:buFontTx/>
                <a:buNone/>
              </a:pPr>
              <a:t>24</a:t>
            </a:fld>
            <a:endParaRPr lang="zh-TW" altLang="en-US" sz="1200">
              <a:solidFill>
                <a:srgbClr val="BCBCBC"/>
              </a:solidFill>
              <a:latin typeface="Arial" panose="020B0604020202020204" pitchFamily="34" charset="0"/>
            </a:endParaRPr>
          </a:p>
        </p:txBody>
      </p:sp>
      <p:sp>
        <p:nvSpPr>
          <p:cNvPr id="5" name="標題 1">
            <a:extLst>
              <a:ext uri="{FF2B5EF4-FFF2-40B4-BE49-F238E27FC236}">
                <a16:creationId xmlns:a16="http://schemas.microsoft.com/office/drawing/2014/main" xmlns="" id="{76FF2FB3-16CF-497D-B915-EED0941E9802}"/>
              </a:ext>
            </a:extLst>
          </p:cNvPr>
          <p:cNvSpPr>
            <a:spLocks noGrp="1"/>
          </p:cNvSpPr>
          <p:nvPr>
            <p:ph type="title"/>
          </p:nvPr>
        </p:nvSpPr>
        <p:spPr>
          <a:xfrm>
            <a:off x="467544" y="188640"/>
            <a:ext cx="8229600" cy="1143000"/>
          </a:xfrm>
        </p:spPr>
        <p:txBody>
          <a:bodyPr/>
          <a:lstStyle/>
          <a:p>
            <a:pPr>
              <a:defRPr/>
            </a:pPr>
            <a:r>
              <a:rPr lang="en-US" altLang="zh-TW" dirty="0">
                <a:solidFill>
                  <a:schemeClr val="bg1"/>
                </a:solidFill>
                <a:latin typeface="微軟正黑體" pitchFamily="34" charset="-120"/>
              </a:rPr>
              <a:t>8.</a:t>
            </a:r>
            <a:r>
              <a:rPr lang="zh-TW" altLang="en-US" dirty="0">
                <a:solidFill>
                  <a:schemeClr val="bg1"/>
                </a:solidFill>
                <a:latin typeface="微軟正黑體" pitchFamily="34" charset="-120"/>
              </a:rPr>
              <a:t>完整歷年成績單</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CC9725A-DD87-4BAE-9E23-1644EBC16FE8}"/>
              </a:ext>
            </a:extLst>
          </p:cNvPr>
          <p:cNvSpPr>
            <a:spLocks noGrp="1"/>
          </p:cNvSpPr>
          <p:nvPr>
            <p:ph type="ctrTitle"/>
          </p:nvPr>
        </p:nvSpPr>
        <p:spPr>
          <a:xfrm>
            <a:off x="395536" y="404664"/>
            <a:ext cx="8229600" cy="761256"/>
          </a:xfrm>
        </p:spPr>
        <p:txBody>
          <a:bodyPr>
            <a:normAutofit fontScale="90000"/>
          </a:bodyPr>
          <a:lstStyle/>
          <a:p>
            <a:pPr>
              <a:defRPr/>
            </a:pPr>
            <a:r>
              <a:rPr lang="en-US" altLang="zh-TW" sz="2800" dirty="0">
                <a:solidFill>
                  <a:schemeClr val="bg1"/>
                </a:solidFill>
              </a:rPr>
              <a:t>9.</a:t>
            </a:r>
            <a:r>
              <a:rPr lang="zh-TW" altLang="en-US" sz="2800" dirty="0">
                <a:solidFill>
                  <a:schemeClr val="bg1"/>
                </a:solidFill>
              </a:rPr>
              <a:t> 實地學習時數認定表</a:t>
            </a:r>
            <a:r>
              <a:rPr lang="en-US" altLang="zh-TW" sz="2800" dirty="0">
                <a:solidFill>
                  <a:schemeClr val="bg1"/>
                </a:solidFill>
              </a:rPr>
              <a:t/>
            </a:r>
            <a:br>
              <a:rPr lang="en-US" altLang="zh-TW" sz="2800" dirty="0">
                <a:solidFill>
                  <a:schemeClr val="bg1"/>
                </a:solidFill>
              </a:rPr>
            </a:br>
            <a:r>
              <a:rPr lang="en-US" altLang="zh-TW" sz="2800" dirty="0">
                <a:solidFill>
                  <a:schemeClr val="bg1"/>
                </a:solidFill>
              </a:rPr>
              <a:t>(103-107</a:t>
            </a:r>
            <a:r>
              <a:rPr lang="zh-TW" altLang="en-US" sz="2800" dirty="0">
                <a:solidFill>
                  <a:schemeClr val="bg1"/>
                </a:solidFill>
              </a:rPr>
              <a:t>學年度起修讀教程者，繳交最後期限：結業成果發表當日報到時</a:t>
            </a:r>
            <a:r>
              <a:rPr lang="en-US" altLang="zh-TW" sz="2800" dirty="0">
                <a:solidFill>
                  <a:schemeClr val="bg1"/>
                </a:solidFill>
              </a:rPr>
              <a:t>)</a:t>
            </a:r>
            <a:endParaRPr lang="zh-TW" altLang="en-US" sz="2800" dirty="0">
              <a:solidFill>
                <a:schemeClr val="bg1"/>
              </a:solidFill>
            </a:endParaRPr>
          </a:p>
        </p:txBody>
      </p:sp>
      <p:sp>
        <p:nvSpPr>
          <p:cNvPr id="29699" name="投影片編號版面配置區 3">
            <a:extLst>
              <a:ext uri="{FF2B5EF4-FFF2-40B4-BE49-F238E27FC236}">
                <a16:creationId xmlns:a16="http://schemas.microsoft.com/office/drawing/2014/main" xmlns="" id="{A705FA74-ACF0-4553-A896-F37248755E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A2367B07-86DA-4E0F-AC05-1945AB6C99AA}" type="slidenum">
              <a:rPr lang="zh-TW" altLang="en-US" sz="1200">
                <a:solidFill>
                  <a:srgbClr val="BCBCBC"/>
                </a:solidFill>
                <a:latin typeface="Arial" panose="020B0604020202020204" pitchFamily="34" charset="0"/>
              </a:rPr>
              <a:pPr>
                <a:spcBef>
                  <a:spcPct val="0"/>
                </a:spcBef>
                <a:buClrTx/>
                <a:buSzTx/>
                <a:buFontTx/>
                <a:buNone/>
              </a:pPr>
              <a:t>25</a:t>
            </a:fld>
            <a:endParaRPr lang="zh-TW" altLang="en-US" sz="1200">
              <a:solidFill>
                <a:srgbClr val="BCBCBC"/>
              </a:solidFill>
              <a:latin typeface="Arial" panose="020B0604020202020204" pitchFamily="34" charset="0"/>
            </a:endParaRPr>
          </a:p>
        </p:txBody>
      </p:sp>
      <p:pic>
        <p:nvPicPr>
          <p:cNvPr id="29700" name="圖片 4" descr="C:\Users\user\AppData\Local\Microsoft\Windows\INetCache\Content.Word\20160202_091817.jpg">
            <a:extLst>
              <a:ext uri="{FF2B5EF4-FFF2-40B4-BE49-F238E27FC236}">
                <a16:creationId xmlns:a16="http://schemas.microsoft.com/office/drawing/2014/main" xmlns="" id="{14BE09BB-02C5-4051-BC71-735C320FAC58}"/>
              </a:ext>
            </a:extLst>
          </p:cNvPr>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t="11069" b="11401"/>
          <a:stretch>
            <a:fillRect/>
          </a:stretch>
        </p:blipFill>
        <p:spPr bwMode="auto">
          <a:xfrm>
            <a:off x="2771775" y="1314450"/>
            <a:ext cx="34559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1037C1-FE55-4776-9EA3-7D78A2A2454A}"/>
              </a:ext>
            </a:extLst>
          </p:cNvPr>
          <p:cNvSpPr>
            <a:spLocks noGrp="1"/>
          </p:cNvSpPr>
          <p:nvPr>
            <p:ph type="ctrTitle"/>
          </p:nvPr>
        </p:nvSpPr>
        <p:spPr>
          <a:xfrm>
            <a:off x="422030" y="332656"/>
            <a:ext cx="8229600" cy="1440160"/>
          </a:xfrm>
        </p:spPr>
        <p:txBody>
          <a:bodyPr>
            <a:normAutofit fontScale="90000"/>
          </a:bodyPr>
          <a:lstStyle/>
          <a:p>
            <a:r>
              <a:rPr lang="en-US" altLang="zh-TW" dirty="0">
                <a:solidFill>
                  <a:schemeClr val="bg1"/>
                </a:solidFill>
                <a:effectLst/>
                <a:latin typeface="+mj-ea"/>
              </a:rPr>
              <a:t>10.</a:t>
            </a:r>
            <a:r>
              <a:rPr lang="zh-TW" altLang="en-US" dirty="0">
                <a:solidFill>
                  <a:schemeClr val="bg1"/>
                </a:solidFill>
                <a:effectLst/>
                <a:latin typeface="+mj-ea"/>
              </a:rPr>
              <a:t>英檢證明</a:t>
            </a:r>
            <a:r>
              <a:rPr lang="en-US" altLang="zh-TW" dirty="0">
                <a:solidFill>
                  <a:schemeClr val="bg1"/>
                </a:solidFill>
                <a:effectLst/>
                <a:latin typeface="+mj-ea"/>
              </a:rPr>
              <a:t/>
            </a:r>
            <a:br>
              <a:rPr lang="en-US" altLang="zh-TW" dirty="0">
                <a:solidFill>
                  <a:schemeClr val="bg1"/>
                </a:solidFill>
                <a:effectLst/>
                <a:latin typeface="+mj-ea"/>
              </a:rPr>
            </a:br>
            <a:r>
              <a:rPr lang="en-US" altLang="zh-TW" dirty="0">
                <a:solidFill>
                  <a:schemeClr val="bg1"/>
                </a:solidFill>
                <a:effectLst/>
                <a:latin typeface="+mj-ea"/>
              </a:rPr>
              <a:t>(</a:t>
            </a:r>
            <a:r>
              <a:rPr lang="zh-TW" altLang="en-US" dirty="0">
                <a:solidFill>
                  <a:schemeClr val="bg1"/>
                </a:solidFill>
                <a:effectLst/>
                <a:latin typeface="+mj-ea"/>
              </a:rPr>
              <a:t>大學部英文畢業門檻</a:t>
            </a:r>
            <a:r>
              <a:rPr lang="en-US" altLang="zh-TW" dirty="0">
                <a:solidFill>
                  <a:schemeClr val="bg1"/>
                </a:solidFill>
                <a:effectLst/>
                <a:latin typeface="+mj-ea"/>
              </a:rPr>
              <a:t>)</a:t>
            </a:r>
            <a:endParaRPr lang="zh-TW" altLang="en-US" dirty="0">
              <a:solidFill>
                <a:schemeClr val="bg1"/>
              </a:solidFill>
              <a:effectLst/>
              <a:latin typeface="+mj-ea"/>
            </a:endParaRPr>
          </a:p>
        </p:txBody>
      </p:sp>
      <p:sp>
        <p:nvSpPr>
          <p:cNvPr id="3" name="副標題 2">
            <a:extLst>
              <a:ext uri="{FF2B5EF4-FFF2-40B4-BE49-F238E27FC236}">
                <a16:creationId xmlns:a16="http://schemas.microsoft.com/office/drawing/2014/main" xmlns="" id="{A23C50A8-31A1-459A-80CF-5DEA59E2C6C0}"/>
              </a:ext>
            </a:extLst>
          </p:cNvPr>
          <p:cNvSpPr>
            <a:spLocks noGrp="1"/>
          </p:cNvSpPr>
          <p:nvPr>
            <p:ph type="subTitle" idx="1"/>
          </p:nvPr>
        </p:nvSpPr>
        <p:spPr>
          <a:xfrm>
            <a:off x="1549228" y="2060848"/>
            <a:ext cx="6400800" cy="3960440"/>
          </a:xfrm>
        </p:spPr>
        <p:txBody>
          <a:bodyPr/>
          <a:lstStyle/>
          <a:p>
            <a:pPr marL="136525" marR="0" lvl="0" algn="l" defTabSz="914400" rtl="0" eaLnBrk="1" fontAlgn="base" latinLnBrk="0" hangingPunct="1">
              <a:lnSpc>
                <a:spcPct val="100000"/>
              </a:lnSpc>
              <a:spcBef>
                <a:spcPct val="20000"/>
              </a:spcBef>
              <a:spcAft>
                <a:spcPct val="0"/>
              </a:spcAft>
              <a:buClr>
                <a:srgbClr val="F9F9F9"/>
              </a:buClr>
              <a:buSzPct val="65000"/>
              <a:tabLst/>
              <a:defRPr/>
            </a:pP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◎100</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學年度起入學之大學部學生</a:t>
            </a: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成績單上 有載明已通過英文畢業門檻者。</a:t>
            </a: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r>
              <a:rPr lang="zh-TW" altLang="en-US" sz="3200" b="1" dirty="0">
                <a:solidFill>
                  <a:prstClr val="black"/>
                </a:solidFill>
                <a:latin typeface="Adobe 繁黑體 Std B" pitchFamily="34" charset="-120"/>
                <a:ea typeface="Adobe 繁黑體 Std B" pitchFamily="34" charset="-120"/>
                <a:cs typeface="Arial Unicode MS" pitchFamily="34" charset="-120"/>
              </a:rPr>
              <a:t>◎請儘速通過英文畢業門檻，以免影響畢業資格。</a:t>
            </a:r>
            <a:endParaRPr lang="en-US" altLang="zh-TW" sz="3200" b="1" dirty="0">
              <a:solidFill>
                <a:prstClr val="black"/>
              </a:solidFill>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algn="l"/>
            <a:endParaRPr lang="en-US" altLang="zh-TW" dirty="0">
              <a:solidFill>
                <a:schemeClr val="bg1"/>
              </a:solidFill>
            </a:endParaRPr>
          </a:p>
          <a:p>
            <a:pPr algn="l"/>
            <a:endParaRPr lang="zh-TW" altLang="en-US" dirty="0">
              <a:solidFill>
                <a:schemeClr val="bg1"/>
              </a:solidFill>
            </a:endParaRPr>
          </a:p>
        </p:txBody>
      </p:sp>
      <p:sp>
        <p:nvSpPr>
          <p:cNvPr id="4" name="投影片編號版面配置區 3">
            <a:extLst>
              <a:ext uri="{FF2B5EF4-FFF2-40B4-BE49-F238E27FC236}">
                <a16:creationId xmlns:a16="http://schemas.microsoft.com/office/drawing/2014/main" xmlns="" id="{860891FC-5F72-42CF-B4EF-B36854FB62FC}"/>
              </a:ext>
            </a:extLst>
          </p:cNvPr>
          <p:cNvSpPr>
            <a:spLocks noGrp="1"/>
          </p:cNvSpPr>
          <p:nvPr>
            <p:ph type="sldNum" sz="quarter" idx="12"/>
          </p:nvPr>
        </p:nvSpPr>
        <p:spPr/>
        <p:txBody>
          <a:bodyPr/>
          <a:lstStyle/>
          <a:p>
            <a:fld id="{63E14418-4E76-44EE-896A-190B9AF4A6ED}" type="slidenum">
              <a:rPr lang="zh-TW" altLang="en-US" smtClean="0"/>
              <a:pPr/>
              <a:t>26</a:t>
            </a:fld>
            <a:endParaRPr lang="zh-TW" altLang="en-US"/>
          </a:p>
        </p:txBody>
      </p:sp>
    </p:spTree>
    <p:extLst>
      <p:ext uri="{BB962C8B-B14F-4D97-AF65-F5344CB8AC3E}">
        <p14:creationId xmlns:p14="http://schemas.microsoft.com/office/powerpoint/2010/main" val="286924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1037C1-FE55-4776-9EA3-7D78A2A2454A}"/>
              </a:ext>
            </a:extLst>
          </p:cNvPr>
          <p:cNvSpPr>
            <a:spLocks noGrp="1"/>
          </p:cNvSpPr>
          <p:nvPr>
            <p:ph type="ctrTitle"/>
          </p:nvPr>
        </p:nvSpPr>
        <p:spPr>
          <a:xfrm>
            <a:off x="422030" y="332656"/>
            <a:ext cx="8264770" cy="1728192"/>
          </a:xfrm>
        </p:spPr>
        <p:txBody>
          <a:bodyPr>
            <a:normAutofit fontScale="90000"/>
          </a:bodyPr>
          <a:lstStyle/>
          <a:p>
            <a:r>
              <a:rPr lang="en-US" altLang="zh-TW" dirty="0">
                <a:solidFill>
                  <a:schemeClr val="bg1"/>
                </a:solidFill>
                <a:effectLst/>
                <a:latin typeface="+mj-ea"/>
              </a:rPr>
              <a:t/>
            </a:r>
            <a:br>
              <a:rPr lang="en-US" altLang="zh-TW" dirty="0">
                <a:solidFill>
                  <a:schemeClr val="bg1"/>
                </a:solidFill>
                <a:effectLst/>
                <a:latin typeface="+mj-ea"/>
              </a:rPr>
            </a:br>
            <a:r>
              <a:rPr lang="en-US" altLang="zh-TW" dirty="0">
                <a:solidFill>
                  <a:schemeClr val="bg1"/>
                </a:solidFill>
                <a:effectLst/>
                <a:latin typeface="+mj-ea"/>
              </a:rPr>
              <a:t/>
            </a:r>
            <a:br>
              <a:rPr lang="en-US" altLang="zh-TW" dirty="0">
                <a:solidFill>
                  <a:schemeClr val="bg1"/>
                </a:solidFill>
                <a:effectLst/>
                <a:latin typeface="+mj-ea"/>
              </a:rPr>
            </a:br>
            <a:r>
              <a:rPr lang="en-US" altLang="zh-TW" dirty="0">
                <a:solidFill>
                  <a:schemeClr val="bg1"/>
                </a:solidFill>
                <a:effectLst/>
                <a:latin typeface="+mj-ea"/>
              </a:rPr>
              <a:t>10-1.</a:t>
            </a:r>
            <a:r>
              <a:rPr lang="zh-TW" altLang="en-US" dirty="0">
                <a:solidFill>
                  <a:schemeClr val="bg1"/>
                </a:solidFill>
                <a:effectLst/>
                <a:latin typeface="+mj-ea"/>
              </a:rPr>
              <a:t>重要集會表</a:t>
            </a:r>
            <a:r>
              <a:rPr lang="en-US" altLang="zh-TW" dirty="0">
                <a:solidFill>
                  <a:schemeClr val="bg1"/>
                </a:solidFill>
                <a:effectLst/>
                <a:latin typeface="+mj-ea"/>
              </a:rPr>
              <a:t/>
            </a:r>
            <a:br>
              <a:rPr lang="en-US" altLang="zh-TW" dirty="0">
                <a:solidFill>
                  <a:schemeClr val="bg1"/>
                </a:solidFill>
                <a:effectLst/>
                <a:latin typeface="+mj-ea"/>
              </a:rPr>
            </a:br>
            <a:endParaRPr lang="zh-TW" altLang="en-US" dirty="0">
              <a:solidFill>
                <a:schemeClr val="bg1"/>
              </a:solidFill>
              <a:effectLst/>
              <a:latin typeface="+mj-ea"/>
            </a:endParaRPr>
          </a:p>
        </p:txBody>
      </p:sp>
      <p:sp>
        <p:nvSpPr>
          <p:cNvPr id="3" name="副標題 2">
            <a:extLst>
              <a:ext uri="{FF2B5EF4-FFF2-40B4-BE49-F238E27FC236}">
                <a16:creationId xmlns:a16="http://schemas.microsoft.com/office/drawing/2014/main" xmlns="" id="{A23C50A8-31A1-459A-80CF-5DEA59E2C6C0}"/>
              </a:ext>
            </a:extLst>
          </p:cNvPr>
          <p:cNvSpPr>
            <a:spLocks noGrp="1"/>
          </p:cNvSpPr>
          <p:nvPr>
            <p:ph type="subTitle" idx="1"/>
          </p:nvPr>
        </p:nvSpPr>
        <p:spPr>
          <a:xfrm>
            <a:off x="1549228" y="2060848"/>
            <a:ext cx="6400800" cy="3456384"/>
          </a:xfrm>
        </p:spPr>
        <p:txBody>
          <a:bodyPr/>
          <a:lstStyle/>
          <a:p>
            <a:pPr marL="136525" algn="l" eaLnBrk="1" hangingPunct="1">
              <a:defRPr/>
            </a:pPr>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於本學期末結業成果發表</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教學演示當日繳回</a:t>
            </a:r>
          </a:p>
          <a:p>
            <a:pPr marL="136525" marR="0" lvl="0" algn="l" defTabSz="914400" rtl="0" eaLnBrk="1" fontAlgn="base" latinLnBrk="0" hangingPunct="1">
              <a:lnSpc>
                <a:spcPct val="100000"/>
              </a:lnSpc>
              <a:spcBef>
                <a:spcPct val="20000"/>
              </a:spcBef>
              <a:spcAft>
                <a:spcPct val="0"/>
              </a:spcAft>
              <a:buClr>
                <a:srgbClr val="F9F9F9"/>
              </a:buClr>
              <a:buSzPct val="65000"/>
              <a:tabLst/>
              <a:defRPr/>
            </a:pP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marL="136525" marR="0" lvl="0" algn="l" defTabSz="914400" rtl="0" eaLnBrk="1" fontAlgn="base" latinLnBrk="0" hangingPunct="1">
              <a:lnSpc>
                <a:spcPct val="100000"/>
              </a:lnSpc>
              <a:spcBef>
                <a:spcPct val="20000"/>
              </a:spcBef>
              <a:spcAft>
                <a:spcPct val="0"/>
              </a:spcAft>
              <a:buClr>
                <a:srgbClr val="F9F9F9"/>
              </a:buClr>
              <a:buSzPct val="65000"/>
              <a:tabLst/>
              <a:defRPr/>
            </a:pPr>
            <a:r>
              <a:rPr kumimoji="0" lang="zh-TW" altLang="en-US" sz="3200" b="1" i="0" u="none" strike="noStrike" kern="1200" cap="none" spc="0" normalizeH="0" baseline="0" noProof="0" dirty="0" smtClean="0">
                <a:ln>
                  <a:noFill/>
                </a:ln>
                <a:solidFill>
                  <a:prstClr val="black"/>
                </a:solidFill>
                <a:effectLst/>
                <a:uLnTx/>
                <a:uFillTx/>
                <a:latin typeface="Adobe 繁黑體 Std B" pitchFamily="34" charset="-120"/>
                <a:ea typeface="Adobe 繁黑體 Std B" pitchFamily="34" charset="-120"/>
                <a:cs typeface="Arial Unicode MS" pitchFamily="34" charset="-120"/>
              </a:rPr>
              <a:t>填寫及核章完整，於</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本學期末結業成果發表</a:t>
            </a:r>
            <a:r>
              <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a:t>
            </a:r>
            <a:r>
              <a:rPr kumimoji="0" lang="zh-TW" altLang="en-US"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rPr>
              <a:t>教學演示  當日繳回。</a:t>
            </a:r>
            <a:endParaRPr kumimoji="0" lang="en-US" altLang="zh-TW" sz="3200" b="1" i="0" u="none" strike="noStrike" kern="1200" cap="none" spc="0" normalizeH="0" baseline="0" noProof="0" dirty="0">
              <a:ln>
                <a:noFill/>
              </a:ln>
              <a:solidFill>
                <a:prstClr val="black"/>
              </a:solidFill>
              <a:effectLst/>
              <a:uLnTx/>
              <a:uFillTx/>
              <a:latin typeface="Adobe 繁黑體 Std B" pitchFamily="34" charset="-120"/>
              <a:ea typeface="Adobe 繁黑體 Std B" pitchFamily="34" charset="-120"/>
              <a:cs typeface="Arial Unicode MS" pitchFamily="34" charset="-120"/>
            </a:endParaRPr>
          </a:p>
          <a:p>
            <a:pPr algn="l"/>
            <a:endParaRPr lang="en-US" altLang="zh-TW" dirty="0">
              <a:solidFill>
                <a:schemeClr val="bg1"/>
              </a:solidFill>
            </a:endParaRPr>
          </a:p>
          <a:p>
            <a:pPr algn="l"/>
            <a:endParaRPr lang="zh-TW" altLang="en-US" dirty="0">
              <a:solidFill>
                <a:schemeClr val="bg1"/>
              </a:solidFill>
            </a:endParaRPr>
          </a:p>
        </p:txBody>
      </p:sp>
      <p:sp>
        <p:nvSpPr>
          <p:cNvPr id="4" name="投影片編號版面配置區 3">
            <a:extLst>
              <a:ext uri="{FF2B5EF4-FFF2-40B4-BE49-F238E27FC236}">
                <a16:creationId xmlns:a16="http://schemas.microsoft.com/office/drawing/2014/main" xmlns="" id="{860891FC-5F72-42CF-B4EF-B36854FB62FC}"/>
              </a:ext>
            </a:extLst>
          </p:cNvPr>
          <p:cNvSpPr>
            <a:spLocks noGrp="1"/>
          </p:cNvSpPr>
          <p:nvPr>
            <p:ph type="sldNum" sz="quarter" idx="12"/>
          </p:nvPr>
        </p:nvSpPr>
        <p:spPr/>
        <p:txBody>
          <a:bodyPr/>
          <a:lstStyle/>
          <a:p>
            <a:fld id="{63E14418-4E76-44EE-896A-190B9AF4A6ED}" type="slidenum">
              <a:rPr lang="zh-TW" altLang="en-US" smtClean="0"/>
              <a:pPr/>
              <a:t>27</a:t>
            </a:fld>
            <a:endParaRPr lang="zh-TW" altLang="en-US"/>
          </a:p>
        </p:txBody>
      </p:sp>
    </p:spTree>
    <p:extLst>
      <p:ext uri="{BB962C8B-B14F-4D97-AF65-F5344CB8AC3E}">
        <p14:creationId xmlns:p14="http://schemas.microsoft.com/office/powerpoint/2010/main" val="363834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DDC76D7-82EF-42BF-8AC7-FCBA146132D7}"/>
              </a:ext>
            </a:extLst>
          </p:cNvPr>
          <p:cNvSpPr>
            <a:spLocks noGrp="1"/>
          </p:cNvSpPr>
          <p:nvPr>
            <p:ph type="title"/>
          </p:nvPr>
        </p:nvSpPr>
        <p:spPr/>
        <p:txBody>
          <a:bodyPr/>
          <a:lstStyle/>
          <a:p>
            <a:pPr eaLnBrk="1" hangingPunct="1">
              <a:defRPr/>
            </a:pPr>
            <a:r>
              <a:rPr lang="en-US" altLang="zh-TW" dirty="0">
                <a:solidFill>
                  <a:schemeClr val="bg1"/>
                </a:solidFill>
                <a:latin typeface="微軟正黑體" pitchFamily="34" charset="-120"/>
              </a:rPr>
              <a:t>11. </a:t>
            </a:r>
            <a:r>
              <a:rPr lang="zh-TW" altLang="en-US" dirty="0">
                <a:solidFill>
                  <a:schemeClr val="bg1"/>
                </a:solidFill>
                <a:latin typeface="微軟正黑體" pitchFamily="34" charset="-120"/>
              </a:rPr>
              <a:t>志工</a:t>
            </a:r>
            <a:r>
              <a:rPr lang="en-US" altLang="zh-TW" dirty="0">
                <a:solidFill>
                  <a:schemeClr val="bg1"/>
                </a:solidFill>
                <a:latin typeface="微軟正黑體" pitchFamily="34" charset="-120"/>
              </a:rPr>
              <a:t>32</a:t>
            </a:r>
            <a:r>
              <a:rPr lang="zh-TW" altLang="en-US" dirty="0">
                <a:solidFill>
                  <a:schemeClr val="bg1"/>
                </a:solidFill>
                <a:latin typeface="微軟正黑體" pitchFamily="34" charset="-120"/>
              </a:rPr>
              <a:t>小時服務證明</a:t>
            </a:r>
          </a:p>
        </p:txBody>
      </p:sp>
      <p:sp>
        <p:nvSpPr>
          <p:cNvPr id="21507" name="內容版面配置區 2">
            <a:extLst>
              <a:ext uri="{FF2B5EF4-FFF2-40B4-BE49-F238E27FC236}">
                <a16:creationId xmlns:a16="http://schemas.microsoft.com/office/drawing/2014/main" xmlns="" id="{A6228FFD-C302-4E83-B8C1-FBE22643F3C3}"/>
              </a:ext>
            </a:extLst>
          </p:cNvPr>
          <p:cNvSpPr>
            <a:spLocks noGrp="1"/>
          </p:cNvSpPr>
          <p:nvPr>
            <p:ph idx="1"/>
          </p:nvPr>
        </p:nvSpPr>
        <p:spPr/>
        <p:txBody>
          <a:bodyPr/>
          <a:lstStyle/>
          <a:p>
            <a:pPr eaLnBrk="1" hangingPunct="1">
              <a:defRPr/>
            </a:pPr>
            <a:r>
              <a:rPr lang="en-US" altLang="zh-TW" b="1" dirty="0">
                <a:solidFill>
                  <a:schemeClr val="bg1"/>
                </a:solidFill>
                <a:latin typeface="Adobe 繁黑體 Std B" pitchFamily="34" charset="-120"/>
                <a:ea typeface="Adobe 繁黑體 Std B" pitchFamily="34" charset="-120"/>
                <a:cs typeface="Arial Unicode MS" pitchFamily="34" charset="-120"/>
              </a:rPr>
              <a:t>107</a:t>
            </a:r>
            <a:r>
              <a:rPr lang="zh-TW" altLang="en-US" b="1" dirty="0">
                <a:solidFill>
                  <a:schemeClr val="bg1"/>
                </a:solidFill>
                <a:latin typeface="Adobe 繁黑體 Std B" pitchFamily="34" charset="-120"/>
                <a:ea typeface="Adobe 繁黑體 Std B" pitchFamily="34" charset="-120"/>
                <a:cs typeface="Arial Unicode MS" pitchFamily="34" charset="-120"/>
              </a:rPr>
              <a:t>級</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含</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以前之師資生須繳交</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chemeClr val="bg1"/>
                </a:solidFill>
                <a:latin typeface="Adobe 繁黑體 Std B" pitchFamily="34" charset="-120"/>
                <a:ea typeface="Adobe 繁黑體 Std B" pitchFamily="34" charset="-120"/>
                <a:cs typeface="Arial Unicode MS" pitchFamily="34" charset="-120"/>
              </a:rPr>
              <a:t>志工服務證明影本</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chemeClr val="bg1"/>
                </a:solidFill>
                <a:latin typeface="Adobe 繁黑體 Std B" pitchFamily="34" charset="-120"/>
                <a:ea typeface="Adobe 繁黑體 Std B" pitchFamily="34" charset="-120"/>
                <a:cs typeface="Arial Unicode MS" pitchFamily="34" charset="-120"/>
              </a:rPr>
              <a:t>或記錄表</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須相關單位蓋章</a:t>
            </a:r>
            <a:r>
              <a:rPr lang="en-US" altLang="zh-TW" b="1" dirty="0">
                <a:solidFill>
                  <a:schemeClr val="bg1"/>
                </a:solidFill>
                <a:latin typeface="Adobe 繁黑體 Std B" pitchFamily="34" charset="-120"/>
                <a:ea typeface="Adobe 繁黑體 Std B" pitchFamily="34" charset="-120"/>
                <a:cs typeface="Arial Unicode MS" pitchFamily="34" charset="-120"/>
              </a:rPr>
              <a:t>)</a:t>
            </a:r>
          </a:p>
          <a:p>
            <a:pPr eaLnBrk="1" hangingPunct="1">
              <a:buFont typeface="Wingdings 2" panose="05020102010507070707" pitchFamily="18" charset="2"/>
              <a:buNone/>
              <a:defRPr/>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itchFamily="2" charset="2"/>
              </a:rPr>
              <a:t>師培中心首頁→法規表單→</a:t>
            </a:r>
            <a:r>
              <a:rPr lang="zh-TW" altLang="en-US" b="1" u="sng" dirty="0">
                <a:solidFill>
                  <a:schemeClr val="accent5">
                    <a:lumMod val="50000"/>
                  </a:schemeClr>
                </a:solidFill>
                <a:latin typeface="Adobe 繁黑體 Std B" pitchFamily="34" charset="-120"/>
                <a:ea typeface="Adobe 繁黑體 Std B" pitchFamily="34" charset="-120"/>
                <a:cs typeface="Arial Unicode MS" pitchFamily="34" charset="-120"/>
                <a:sym typeface="Wingdings" pitchFamily="2" charset="2"/>
              </a:rPr>
              <a:t>在校</a:t>
            </a:r>
            <a:r>
              <a:rPr lang="zh-TW" altLang="en-US" b="1" u="sng" dirty="0">
                <a:solidFill>
                  <a:schemeClr val="accent5">
                    <a:lumMod val="50000"/>
                  </a:schemeClr>
                </a:solidFill>
                <a:latin typeface="Adobe 繁黑體 Std B" pitchFamily="34" charset="-120"/>
                <a:ea typeface="Adobe 繁黑體 Std B" pitchFamily="34" charset="-120"/>
                <a:cs typeface="Arial Unicode MS" pitchFamily="34" charset="-120"/>
                <a:sym typeface="Wingdings" pitchFamily="2" charset="2"/>
                <a:hlinkClick r:id="rId2"/>
              </a:rPr>
              <a:t>師資生專用</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itchFamily="2" charset="2"/>
              </a:rPr>
              <a:t>)</a:t>
            </a: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endParaRPr lang="en-US" altLang="zh-TW" b="1" dirty="0">
              <a:solidFill>
                <a:schemeClr val="bg1"/>
              </a:solidFill>
              <a:latin typeface="Adobe 繁黑體 Std B" pitchFamily="34" charset="-120"/>
              <a:ea typeface="Adobe 繁黑體 Std B" pitchFamily="34" charset="-120"/>
              <a:cs typeface="Arial Unicode MS" pitchFamily="34" charset="-120"/>
            </a:endParaRPr>
          </a:p>
          <a:p>
            <a:pPr eaLnBrk="1" hangingPunct="1">
              <a:defRPr/>
            </a:pPr>
            <a:r>
              <a:rPr lang="zh-TW" altLang="en-US" b="1" dirty="0">
                <a:solidFill>
                  <a:srgbClr val="FF0000"/>
                </a:solidFill>
                <a:latin typeface="Adobe 繁黑體 Std B" pitchFamily="34" charset="-120"/>
                <a:ea typeface="Adobe 繁黑體 Std B" pitchFamily="34" charset="-120"/>
                <a:cs typeface="Arial Unicode MS" pitchFamily="34" charset="-120"/>
              </a:rPr>
              <a:t>最後繳交期限</a:t>
            </a:r>
            <a:r>
              <a:rPr lang="en-US" altLang="zh-TW" b="1" dirty="0">
                <a:solidFill>
                  <a:srgbClr val="FF0000"/>
                </a:solidFill>
                <a:latin typeface="Adobe 繁黑體 Std B" pitchFamily="34" charset="-120"/>
                <a:ea typeface="Adobe 繁黑體 Std B" pitchFamily="34" charset="-120"/>
                <a:cs typeface="Arial Unicode MS" pitchFamily="34" charset="-120"/>
              </a:rPr>
              <a:t>:4/30</a:t>
            </a:r>
          </a:p>
          <a:p>
            <a:pPr>
              <a:defRPr/>
            </a:pPr>
            <a:endParaRPr lang="zh-TW" altLang="en-US" dirty="0">
              <a:latin typeface="Adobe 繁黑體 Std B" pitchFamily="34" charset="-120"/>
              <a:ea typeface="Adobe 繁黑體 Std B" pitchFamily="34" charset="-120"/>
              <a:cs typeface="Arial Unicode MS" pitchFamily="34" charset="-120"/>
            </a:endParaRPr>
          </a:p>
        </p:txBody>
      </p:sp>
      <p:sp>
        <p:nvSpPr>
          <p:cNvPr id="31748" name="投影片編號版面配置區 3">
            <a:extLst>
              <a:ext uri="{FF2B5EF4-FFF2-40B4-BE49-F238E27FC236}">
                <a16:creationId xmlns:a16="http://schemas.microsoft.com/office/drawing/2014/main" xmlns="" id="{28CCCA82-5D03-4EB0-AECA-CC25F5458D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B13C074-8A5C-43E1-AB93-9BCAD92EBBD2}" type="slidenum">
              <a:rPr lang="zh-TW" altLang="en-US" sz="1200">
                <a:solidFill>
                  <a:srgbClr val="BCBCBC"/>
                </a:solidFill>
                <a:latin typeface="Arial" panose="020B0604020202020204" pitchFamily="34" charset="0"/>
              </a:rPr>
              <a:pPr>
                <a:spcBef>
                  <a:spcPct val="0"/>
                </a:spcBef>
                <a:buClrTx/>
                <a:buSzTx/>
                <a:buFontTx/>
                <a:buNone/>
              </a:pPr>
              <a:t>28</a:t>
            </a:fld>
            <a:endParaRPr lang="zh-TW" altLang="en-US" sz="1200">
              <a:solidFill>
                <a:srgbClr val="BCBCBC"/>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C1F22A3-7147-450E-A611-3FDF22541906}"/>
              </a:ext>
            </a:extLst>
          </p:cNvPr>
          <p:cNvSpPr>
            <a:spLocks noGrp="1"/>
          </p:cNvSpPr>
          <p:nvPr>
            <p:ph type="title"/>
          </p:nvPr>
        </p:nvSpPr>
        <p:spPr/>
        <p:txBody>
          <a:bodyPr/>
          <a:lstStyle/>
          <a:p>
            <a:pPr>
              <a:defRPr/>
            </a:pPr>
            <a:r>
              <a:rPr lang="en-US" altLang="zh-TW" dirty="0">
                <a:solidFill>
                  <a:schemeClr val="bg1"/>
                </a:solidFill>
                <a:latin typeface="微軟正黑體" pitchFamily="34" charset="-120"/>
              </a:rPr>
              <a:t>12.</a:t>
            </a:r>
            <a:r>
              <a:rPr lang="zh-TW" altLang="en-US" dirty="0">
                <a:solidFill>
                  <a:schemeClr val="bg1"/>
                </a:solidFill>
                <a:latin typeface="微軟正黑體" pitchFamily="34" charset="-120"/>
              </a:rPr>
              <a:t>任教英文科者英檢證明</a:t>
            </a:r>
            <a:endParaRPr lang="zh-TW" altLang="en-US" dirty="0"/>
          </a:p>
        </p:txBody>
      </p:sp>
      <p:sp>
        <p:nvSpPr>
          <p:cNvPr id="22531" name="內容版面配置區 2">
            <a:extLst>
              <a:ext uri="{FF2B5EF4-FFF2-40B4-BE49-F238E27FC236}">
                <a16:creationId xmlns:a16="http://schemas.microsoft.com/office/drawing/2014/main" xmlns="" id="{308CCA7A-D2DD-40F6-A3B2-31602D4F10B7}"/>
              </a:ext>
            </a:extLst>
          </p:cNvPr>
          <p:cNvSpPr>
            <a:spLocks noGrp="1"/>
          </p:cNvSpPr>
          <p:nvPr>
            <p:ph idx="1"/>
          </p:nvPr>
        </p:nvSpPr>
        <p:spPr/>
        <p:txBody>
          <a:bodyPr/>
          <a:lstStyle/>
          <a:p>
            <a:pPr eaLnBrk="1" hangingPunct="1">
              <a:lnSpc>
                <a:spcPts val="4000"/>
              </a:lnSpc>
              <a:defRPr/>
            </a:pPr>
            <a:r>
              <a:rPr lang="en-US" altLang="zh-TW" b="1" dirty="0">
                <a:solidFill>
                  <a:schemeClr val="bg1"/>
                </a:solidFill>
                <a:latin typeface="Adobe 繁黑體 Std B" pitchFamily="34" charset="-120"/>
                <a:ea typeface="Adobe 繁黑體 Std B" pitchFamily="34" charset="-120"/>
                <a:cs typeface="Arial Unicode MS" pitchFamily="34" charset="-120"/>
              </a:rPr>
              <a:t>◎ 102</a:t>
            </a:r>
            <a:r>
              <a:rPr lang="zh-TW" altLang="en-US" b="1" dirty="0">
                <a:solidFill>
                  <a:schemeClr val="bg1"/>
                </a:solidFill>
                <a:latin typeface="Adobe 繁黑體 Std B" pitchFamily="34" charset="-120"/>
                <a:ea typeface="Adobe 繁黑體 Std B" pitchFamily="34" charset="-120"/>
                <a:cs typeface="Arial Unicode MS" pitchFamily="34" charset="-120"/>
              </a:rPr>
              <a:t>學年度起修讀教育學程且任教英文科者須繳交相當於</a:t>
            </a:r>
            <a:r>
              <a:rPr lang="en-US" altLang="zh-TW" b="1" dirty="0">
                <a:solidFill>
                  <a:schemeClr val="bg1"/>
                </a:solidFill>
                <a:latin typeface="Adobe 繁黑體 Std B" pitchFamily="34" charset="-120"/>
                <a:ea typeface="Adobe 繁黑體 Std B" pitchFamily="34" charset="-120"/>
                <a:cs typeface="Arial Unicode MS" pitchFamily="34" charset="-120"/>
              </a:rPr>
              <a:t>CEF</a:t>
            </a:r>
            <a:r>
              <a:rPr lang="zh-TW" altLang="en-US" b="1" dirty="0">
                <a:solidFill>
                  <a:schemeClr val="bg1"/>
                </a:solidFill>
                <a:latin typeface="Adobe 繁黑體 Std B" pitchFamily="34" charset="-120"/>
                <a:ea typeface="Adobe 繁黑體 Std B" pitchFamily="34" charset="-120"/>
                <a:cs typeface="Arial Unicode MS" pitchFamily="34" charset="-120"/>
              </a:rPr>
              <a:t> </a:t>
            </a:r>
            <a:r>
              <a:rPr lang="en-US" altLang="zh-TW" b="1" dirty="0">
                <a:solidFill>
                  <a:schemeClr val="bg1"/>
                </a:solidFill>
                <a:latin typeface="Adobe 繁黑體 Std B" pitchFamily="34" charset="-120"/>
                <a:ea typeface="Adobe 繁黑體 Std B" pitchFamily="34" charset="-120"/>
                <a:cs typeface="Arial Unicode MS" pitchFamily="34" charset="-120"/>
              </a:rPr>
              <a:t>B2</a:t>
            </a:r>
            <a:r>
              <a:rPr lang="zh-TW" altLang="en-US" b="1" dirty="0">
                <a:solidFill>
                  <a:schemeClr val="bg1"/>
                </a:solidFill>
                <a:latin typeface="Adobe 繁黑體 Std B" pitchFamily="34" charset="-120"/>
                <a:ea typeface="Adobe 繁黑體 Std B" pitchFamily="34" charset="-120"/>
                <a:cs typeface="Arial Unicode MS" pitchFamily="34" charset="-120"/>
              </a:rPr>
              <a:t>級</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含</a:t>
            </a:r>
            <a:r>
              <a:rPr lang="en-US" altLang="zh-TW" b="1" dirty="0">
                <a:solidFill>
                  <a:schemeClr val="bg1"/>
                </a:solidFill>
                <a:latin typeface="Adobe 繁黑體 Std B" pitchFamily="34" charset="-120"/>
                <a:ea typeface="Adobe 繁黑體 Std B" pitchFamily="34" charset="-120"/>
                <a:cs typeface="Arial Unicode MS" pitchFamily="34" charset="-120"/>
              </a:rPr>
              <a:t>)</a:t>
            </a:r>
            <a:r>
              <a:rPr lang="zh-TW" altLang="en-US" b="1" dirty="0">
                <a:solidFill>
                  <a:schemeClr val="bg1"/>
                </a:solidFill>
                <a:latin typeface="Adobe 繁黑體 Std B" pitchFamily="34" charset="-120"/>
                <a:ea typeface="Adobe 繁黑體 Std B" pitchFamily="34" charset="-120"/>
                <a:cs typeface="Arial Unicode MS" pitchFamily="34" charset="-120"/>
              </a:rPr>
              <a:t>以上英語相關考試檢定</a:t>
            </a:r>
            <a:r>
              <a:rPr lang="zh-TW" altLang="en-US" b="1" dirty="0">
                <a:solidFill>
                  <a:schemeClr val="bg1">
                    <a:lumMod val="95000"/>
                    <a:lumOff val="5000"/>
                  </a:schemeClr>
                </a:solidFill>
                <a:latin typeface="Adobe 繁黑體 Std B" pitchFamily="34" charset="-120"/>
                <a:ea typeface="Adobe 繁黑體 Std B" pitchFamily="34" charset="-120"/>
                <a:cs typeface="Arial Unicode MS" pitchFamily="34" charset="-120"/>
              </a:rPr>
              <a:t>及格證書影本一份，須包含</a:t>
            </a:r>
            <a:r>
              <a:rPr lang="zh-TW" altLang="en-US" b="1" dirty="0">
                <a:solidFill>
                  <a:srgbClr val="FF0000"/>
                </a:solidFill>
                <a:latin typeface="Adobe 繁黑體 Std B" pitchFamily="34" charset="-120"/>
                <a:ea typeface="Adobe 繁黑體 Std B" pitchFamily="34" charset="-120"/>
                <a:cs typeface="Arial Unicode MS" pitchFamily="34" charset="-120"/>
              </a:rPr>
              <a:t>聽、說、讀、寫</a:t>
            </a:r>
            <a:r>
              <a:rPr lang="en-US" altLang="zh-TW" b="1" dirty="0">
                <a:solidFill>
                  <a:srgbClr val="FF0000"/>
                </a:solidFill>
                <a:latin typeface="Adobe 繁黑體 Std B" pitchFamily="34" charset="-120"/>
                <a:ea typeface="Adobe 繁黑體 Std B" pitchFamily="34" charset="-120"/>
                <a:cs typeface="Arial Unicode MS" pitchFamily="34" charset="-120"/>
              </a:rPr>
              <a:t>4</a:t>
            </a:r>
            <a:r>
              <a:rPr lang="zh-TW" altLang="en-US" b="1" dirty="0">
                <a:solidFill>
                  <a:srgbClr val="FF0000"/>
                </a:solidFill>
                <a:latin typeface="Adobe 繁黑體 Std B" pitchFamily="34" charset="-120"/>
                <a:ea typeface="Adobe 繁黑體 Std B" pitchFamily="34" charset="-120"/>
                <a:cs typeface="Arial Unicode MS" pitchFamily="34" charset="-120"/>
              </a:rPr>
              <a:t>項檢測。</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特別提醒：多益測驗及格分數</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聽力</a:t>
            </a:r>
            <a:r>
              <a:rPr lang="en-US" altLang="zh-TW" b="1" dirty="0">
                <a:solidFill>
                  <a:srgbClr val="FF0000"/>
                </a:solidFill>
                <a:latin typeface="Adobe 繁黑體 Std B" pitchFamily="34" charset="-120"/>
                <a:ea typeface="Adobe 繁黑體 Std B" pitchFamily="34" charset="-120"/>
                <a:cs typeface="Arial Unicode MS" pitchFamily="34" charset="-120"/>
              </a:rPr>
              <a:t>400</a:t>
            </a:r>
            <a:r>
              <a:rPr lang="zh-TW" altLang="en-US" b="1" dirty="0">
                <a:solidFill>
                  <a:srgbClr val="FF0000"/>
                </a:solidFill>
                <a:latin typeface="Adobe 繁黑體 Std B" pitchFamily="34" charset="-120"/>
                <a:ea typeface="Adobe 繁黑體 Std B" pitchFamily="34" charset="-120"/>
                <a:cs typeface="Arial Unicode MS" pitchFamily="34" charset="-120"/>
              </a:rPr>
              <a:t>、閱讀</a:t>
            </a:r>
            <a:r>
              <a:rPr lang="en-US" altLang="zh-TW" b="1" dirty="0">
                <a:solidFill>
                  <a:srgbClr val="FF0000"/>
                </a:solidFill>
                <a:latin typeface="Adobe 繁黑體 Std B" pitchFamily="34" charset="-120"/>
                <a:ea typeface="Adobe 繁黑體 Std B" pitchFamily="34" charset="-120"/>
                <a:cs typeface="Arial Unicode MS" pitchFamily="34" charset="-120"/>
              </a:rPr>
              <a:t>385</a:t>
            </a: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口說</a:t>
            </a:r>
            <a:r>
              <a:rPr lang="en-US" altLang="zh-TW" b="1" dirty="0">
                <a:solidFill>
                  <a:srgbClr val="FF0000"/>
                </a:solidFill>
                <a:latin typeface="Adobe 繁黑體 Std B" pitchFamily="34" charset="-120"/>
                <a:ea typeface="Adobe 繁黑體 Std B" pitchFamily="34" charset="-120"/>
                <a:cs typeface="Arial Unicode MS" pitchFamily="34" charset="-120"/>
              </a:rPr>
              <a:t>160</a:t>
            </a:r>
            <a:r>
              <a:rPr lang="zh-TW" altLang="en-US" b="1" dirty="0">
                <a:solidFill>
                  <a:srgbClr val="FF0000"/>
                </a:solidFill>
                <a:latin typeface="Adobe 繁黑體 Std B" pitchFamily="34" charset="-120"/>
                <a:ea typeface="Adobe 繁黑體 Std B" pitchFamily="34" charset="-120"/>
                <a:cs typeface="Arial Unicode MS" pitchFamily="34" charset="-120"/>
              </a:rPr>
              <a:t>、寫作</a:t>
            </a:r>
            <a:r>
              <a:rPr lang="en-US" altLang="zh-TW" b="1" dirty="0">
                <a:solidFill>
                  <a:srgbClr val="FF0000"/>
                </a:solidFill>
                <a:latin typeface="Adobe 繁黑體 Std B" pitchFamily="34" charset="-120"/>
                <a:ea typeface="Adobe 繁黑體 Std B" pitchFamily="34" charset="-120"/>
                <a:cs typeface="Arial Unicode MS" pitchFamily="34" charset="-120"/>
              </a:rPr>
              <a:t>150</a:t>
            </a:r>
          </a:p>
          <a:p>
            <a:pPr eaLnBrk="1" hangingPunct="1">
              <a:lnSpc>
                <a:spcPts val="4000"/>
              </a:lnSpc>
              <a:defRPr/>
            </a:pPr>
            <a:r>
              <a:rPr lang="zh-TW" altLang="en-US" b="1" dirty="0">
                <a:solidFill>
                  <a:srgbClr val="FF0000"/>
                </a:solidFill>
                <a:latin typeface="Adobe 繁黑體 Std B" pitchFamily="34" charset="-120"/>
                <a:ea typeface="Adobe 繁黑體 Std B" pitchFamily="34" charset="-120"/>
                <a:cs typeface="Arial Unicode MS" pitchFamily="34" charset="-120"/>
              </a:rPr>
              <a:t>                   全民英檢 中高級複試 通過</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a:lnSpc>
                <a:spcPts val="4000"/>
              </a:lnSpc>
              <a:defRPr/>
            </a:pPr>
            <a:endParaRPr lang="zh-TW" altLang="en-US" dirty="0">
              <a:latin typeface="Adobe 繁黑體 Std B" pitchFamily="34" charset="-120"/>
              <a:ea typeface="Adobe 繁黑體 Std B" pitchFamily="34" charset="-120"/>
              <a:cs typeface="Arial Unicode MS" pitchFamily="34" charset="-120"/>
            </a:endParaRPr>
          </a:p>
        </p:txBody>
      </p:sp>
      <p:sp>
        <p:nvSpPr>
          <p:cNvPr id="32772" name="投影片編號版面配置區 3">
            <a:extLst>
              <a:ext uri="{FF2B5EF4-FFF2-40B4-BE49-F238E27FC236}">
                <a16:creationId xmlns:a16="http://schemas.microsoft.com/office/drawing/2014/main" xmlns="" id="{076F8B92-384C-4EAA-9ED3-E0B9362B83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12210F13-5B14-42C9-9966-95590DAFAAF7}" type="slidenum">
              <a:rPr lang="zh-TW" altLang="en-US" sz="1200">
                <a:solidFill>
                  <a:srgbClr val="BCBCBC"/>
                </a:solidFill>
                <a:latin typeface="Arial" panose="020B0604020202020204" pitchFamily="34" charset="0"/>
              </a:rPr>
              <a:pPr>
                <a:spcBef>
                  <a:spcPct val="0"/>
                </a:spcBef>
                <a:buClrTx/>
                <a:buSzTx/>
                <a:buFontTx/>
                <a:buNone/>
              </a:pPr>
              <a:t>29</a:t>
            </a:fld>
            <a:endParaRPr lang="zh-TW" altLang="en-US" sz="1200">
              <a:solidFill>
                <a:srgbClr val="BCBCBC"/>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5D64FC3-58DE-463D-8BFF-C1953C555DAC}"/>
              </a:ext>
            </a:extLst>
          </p:cNvPr>
          <p:cNvSpPr>
            <a:spLocks noGrp="1"/>
          </p:cNvSpPr>
          <p:nvPr>
            <p:ph type="title"/>
          </p:nvPr>
        </p:nvSpPr>
        <p:spPr>
          <a:xfrm>
            <a:off x="457200" y="404664"/>
            <a:ext cx="8147248" cy="720080"/>
          </a:xfrm>
        </p:spPr>
        <p:txBody>
          <a:bodyPr>
            <a:normAutofit fontScale="90000"/>
          </a:bodyPr>
          <a:lstStyle/>
          <a:p>
            <a: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
            </a:r>
            <a:b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zh-TW" altLang="en-US"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lang="en-US" altLang="zh-TW" sz="3200"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2/3</a:t>
            </a:r>
            <a: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
            </a:r>
            <a:br>
              <a:rPr kumimoji="0" lang="en-US" altLang="zh-TW" sz="32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en-US" altLang="zh-TW"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31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en-US" altLang="zh-TW" sz="4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
            </a:r>
            <a:br>
              <a:rPr kumimoji="0" lang="en-US" altLang="zh-TW" sz="44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endParaRPr lang="zh-TW" altLang="en-US" dirty="0"/>
          </a:p>
        </p:txBody>
      </p:sp>
      <p:sp>
        <p:nvSpPr>
          <p:cNvPr id="3" name="內容版面配置區 2">
            <a:extLst>
              <a:ext uri="{FF2B5EF4-FFF2-40B4-BE49-F238E27FC236}">
                <a16:creationId xmlns:a16="http://schemas.microsoft.com/office/drawing/2014/main" xmlns="" id="{A4996541-17CA-44DD-8AAC-588B1C3DB99D}"/>
              </a:ext>
            </a:extLst>
          </p:cNvPr>
          <p:cNvSpPr>
            <a:spLocks noGrp="1"/>
          </p:cNvSpPr>
          <p:nvPr>
            <p:ph idx="1"/>
          </p:nvPr>
        </p:nvSpPr>
        <p:spPr>
          <a:xfrm>
            <a:off x="457200" y="1484784"/>
            <a:ext cx="8291264" cy="5040560"/>
          </a:xfrm>
        </p:spPr>
        <p:txBody>
          <a:bodyPr/>
          <a:lstStyle/>
          <a:p>
            <a:pPr marL="136525" indent="0">
              <a:buNone/>
              <a:defRPr/>
            </a:pPr>
            <a:r>
              <a:rPr lang="zh-TW" altLang="zh-TW" sz="1800" b="1" dirty="0">
                <a:solidFill>
                  <a:schemeClr val="bg1"/>
                </a:solidFill>
                <a:latin typeface="Adobe 繁黑體 Std B" pitchFamily="34" charset="-120"/>
                <a:ea typeface="Adobe 繁黑體 Std B" pitchFamily="34" charset="-120"/>
                <a:cs typeface="Arial Unicode MS" pitchFamily="34" charset="-120"/>
              </a:rPr>
              <a:t>二、證件類</a:t>
            </a:r>
            <a:r>
              <a:rPr lang="en-US" altLang="zh-TW" sz="1800" b="1" dirty="0">
                <a:solidFill>
                  <a:schemeClr val="bg1"/>
                </a:solidFill>
                <a:latin typeface="Adobe 繁黑體 Std B" pitchFamily="34" charset="-120"/>
                <a:ea typeface="Adobe 繁黑體 Std B" pitchFamily="34" charset="-120"/>
                <a:cs typeface="Arial Unicode MS" pitchFamily="34" charset="-120"/>
              </a:rPr>
              <a:t> (7-12)</a:t>
            </a:r>
            <a:r>
              <a:rPr lang="zh-TW" altLang="en-US" sz="1800" b="1"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逾期繳交將無法參加</a:t>
            </a:r>
            <a:r>
              <a:rPr lang="zh-TW" altLang="en-US" sz="1800" dirty="0">
                <a:solidFill>
                  <a:schemeClr val="bg1"/>
                </a:solidFill>
                <a:latin typeface="Adobe 繁黑體 Std B" pitchFamily="34" charset="-120"/>
                <a:ea typeface="Adobe 繁黑體 Std B" pitchFamily="34" charset="-120"/>
                <a:cs typeface="Arial Unicode MS" pitchFamily="34" charset="-120"/>
              </a:rPr>
              <a:t>教師資格考試</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實習</a:t>
            </a:r>
          </a:p>
          <a:p>
            <a:pPr marL="136525" indent="0">
              <a:buNone/>
              <a:defRPr/>
            </a:pP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7.</a:t>
            </a:r>
            <a:r>
              <a:rPr lang="zh-TW" altLang="en-US" sz="1800" dirty="0">
                <a:solidFill>
                  <a:schemeClr val="bg1"/>
                </a:solidFill>
                <a:latin typeface="Adobe 繁黑體 Std B" pitchFamily="34" charset="-120"/>
                <a:ea typeface="Adobe 繁黑體 Std B" pitchFamily="34" charset="-120"/>
                <a:cs typeface="Arial Unicode MS" pitchFamily="34" charset="-120"/>
              </a:rPr>
              <a:t>中文</a:t>
            </a:r>
            <a:r>
              <a:rPr lang="zh-TW" altLang="zh-TW" sz="1800" dirty="0">
                <a:solidFill>
                  <a:schemeClr val="bg1"/>
                </a:solidFill>
                <a:latin typeface="Adobe 繁黑體 Std B" pitchFamily="34" charset="-120"/>
                <a:ea typeface="Adobe 繁黑體 Std B" pitchFamily="34" charset="-120"/>
                <a:cs typeface="Arial Unicode MS" pitchFamily="34" charset="-120"/>
              </a:rPr>
              <a:t>畢業證書影本</a:t>
            </a:r>
            <a:r>
              <a:rPr lang="zh-TW" altLang="en-US" sz="1800" dirty="0">
                <a:solidFill>
                  <a:schemeClr val="bg1"/>
                </a:solidFill>
                <a:latin typeface="Adobe 繁黑體 Std B" pitchFamily="34" charset="-120"/>
                <a:ea typeface="Adobe 繁黑體 Std B" pitchFamily="34" charset="-120"/>
                <a:cs typeface="Arial Unicode MS" pitchFamily="34" charset="-120"/>
              </a:rPr>
              <a:t>各</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請至</a:t>
            </a:r>
            <a:r>
              <a:rPr lang="zh-TW" altLang="en-US" sz="1800" dirty="0">
                <a:solidFill>
                  <a:schemeClr val="bg1"/>
                </a:solidFill>
                <a:latin typeface="Adobe 繁黑體 Std B" pitchFamily="34" charset="-120"/>
                <a:ea typeface="Adobe 繁黑體 Std B" pitchFamily="34" charset="-120"/>
                <a:cs typeface="Arial Unicode MS" pitchFamily="34" charset="-120"/>
              </a:rPr>
              <a:t>秘書室</a:t>
            </a:r>
            <a:r>
              <a:rPr lang="zh-TW" altLang="zh-TW" sz="1800" dirty="0">
                <a:solidFill>
                  <a:schemeClr val="bg1"/>
                </a:solidFill>
                <a:latin typeface="Adobe 繁黑體 Std B" pitchFamily="34" charset="-120"/>
                <a:ea typeface="Adobe 繁黑體 Std B" pitchFamily="34" charset="-120"/>
                <a:cs typeface="Arial Unicode MS" pitchFamily="34" charset="-120"/>
              </a:rPr>
              <a:t>蓋章</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8.</a:t>
            </a:r>
            <a:r>
              <a:rPr lang="zh-TW" altLang="zh-TW" sz="1800" dirty="0">
                <a:solidFill>
                  <a:schemeClr val="bg1"/>
                </a:solidFill>
                <a:latin typeface="Adobe 繁黑體 Std B" pitchFamily="34" charset="-120"/>
                <a:ea typeface="Adobe 繁黑體 Std B" pitchFamily="34" charset="-120"/>
                <a:cs typeface="Arial Unicode MS" pitchFamily="34" charset="-120"/>
              </a:rPr>
              <a:t>完整歷年成績單正本</a:t>
            </a:r>
            <a:r>
              <a:rPr lang="en-US" altLang="zh-TW" sz="1800" dirty="0">
                <a:solidFill>
                  <a:schemeClr val="bg1"/>
                </a:solidFill>
                <a:latin typeface="Adobe 繁黑體 Std B" pitchFamily="34" charset="-120"/>
                <a:ea typeface="Adobe 繁黑體 Std B" pitchFamily="34" charset="-120"/>
                <a:cs typeface="Arial Unicode MS" pitchFamily="34" charset="-120"/>
              </a:rPr>
              <a:t>1</a:t>
            </a:r>
            <a:r>
              <a:rPr lang="zh-TW" altLang="zh-TW" sz="1800" dirty="0">
                <a:solidFill>
                  <a:schemeClr val="bg1"/>
                </a:solidFill>
                <a:latin typeface="Adobe 繁黑體 Std B" pitchFamily="34" charset="-120"/>
                <a:ea typeface="Adobe 繁黑體 Std B" pitchFamily="34" charset="-120"/>
                <a:cs typeface="Arial Unicode MS" pitchFamily="34" charset="-120"/>
              </a:rPr>
              <a:t>份。</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請務必在成績單</a:t>
            </a:r>
            <a:r>
              <a:rPr lang="zh-TW" altLang="zh-TW" sz="1800" b="1" dirty="0">
                <a:solidFill>
                  <a:schemeClr val="bg1"/>
                </a:solidFill>
                <a:latin typeface="Adobe 繁黑體 Std B" pitchFamily="34" charset="-120"/>
                <a:ea typeface="Adobe 繁黑體 Std B" pitchFamily="34" charset="-120"/>
                <a:cs typeface="Arial Unicode MS" pitchFamily="34" charset="-120"/>
              </a:rPr>
              <a:t>影本</a:t>
            </a:r>
            <a:r>
              <a:rPr lang="zh-TW" altLang="zh-TW" sz="1800" dirty="0">
                <a:solidFill>
                  <a:schemeClr val="bg1"/>
                </a:solidFill>
                <a:latin typeface="Adobe 繁黑體 Std B" pitchFamily="34" charset="-120"/>
                <a:ea typeface="Adobe 繁黑體 Std B" pitchFamily="34" charset="-120"/>
                <a:cs typeface="Arial Unicode MS" pitchFamily="34" charset="-120"/>
              </a:rPr>
              <a:t>上以不同顏色螢光筆畫線並註記</a:t>
            </a:r>
            <a:r>
              <a:rPr lang="en-US" altLang="zh-TW" sz="1800" dirty="0">
                <a:solidFill>
                  <a:schemeClr val="bg1"/>
                </a:solidFill>
                <a:latin typeface="Adobe 繁黑體 Std B" pitchFamily="34" charset="-120"/>
                <a:ea typeface="Adobe 繁黑體 Std B" pitchFamily="34" charset="-120"/>
                <a:cs typeface="Arial Unicode MS" pitchFamily="34" charset="-120"/>
              </a:rPr>
              <a:t>110(2)</a:t>
            </a:r>
            <a:r>
              <a:rPr lang="zh-TW" altLang="en-US" sz="1800" dirty="0">
                <a:solidFill>
                  <a:schemeClr val="bg1"/>
                </a:solidFill>
                <a:latin typeface="Adobe 繁黑體 Std B" pitchFamily="34" charset="-120"/>
                <a:ea typeface="Adobe 繁黑體 Std B" pitchFamily="34" charset="-120"/>
                <a:cs typeface="Arial Unicode MS" pitchFamily="34" charset="-120"/>
              </a:rPr>
              <a:t>的</a:t>
            </a:r>
            <a:r>
              <a:rPr lang="zh-TW" altLang="zh-TW" sz="1800" u="sng" dirty="0">
                <a:solidFill>
                  <a:schemeClr val="bg1"/>
                </a:solidFill>
                <a:latin typeface="Adobe 繁黑體 Std B" pitchFamily="34" charset="-120"/>
                <a:ea typeface="Adobe 繁黑體 Std B" pitchFamily="34" charset="-120"/>
                <a:cs typeface="Arial Unicode MS" pitchFamily="34" charset="-120"/>
              </a:rPr>
              <a:t>任教專門課程學分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與</a:t>
            </a:r>
            <a:r>
              <a:rPr lang="zh-TW" altLang="zh-TW" sz="1800" u="sng" dirty="0">
                <a:solidFill>
                  <a:schemeClr val="bg1"/>
                </a:solidFill>
                <a:latin typeface="Adobe 繁黑體 Std B" pitchFamily="34" charset="-120"/>
                <a:ea typeface="Adobe 繁黑體 Std B" pitchFamily="34" charset="-120"/>
                <a:cs typeface="Arial Unicode MS" pitchFamily="34" charset="-120"/>
              </a:rPr>
              <a:t>教育專業課程學分</a:t>
            </a:r>
            <a:r>
              <a:rPr lang="zh-TW" altLang="zh-TW" sz="1800" dirty="0">
                <a:solidFill>
                  <a:schemeClr val="bg1"/>
                </a:solidFill>
                <a:latin typeface="Adobe 繁黑體 Std B" pitchFamily="34" charset="-120"/>
                <a:ea typeface="Adobe 繁黑體 Std B" pitchFamily="34" charset="-120"/>
                <a:cs typeface="Arial Unicode MS" pitchFamily="34" charset="-120"/>
              </a:rPr>
              <a:t>之序號，該序號與專業</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專門課程一覽表的序號一樣</a:t>
            </a:r>
            <a:r>
              <a:rPr lang="en-US"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依教務處規定可列印成績單起</a:t>
            </a:r>
            <a:r>
              <a:rPr lang="en-US" altLang="zh-TW" sz="1800" b="1" dirty="0">
                <a:solidFill>
                  <a:srgbClr val="FF0000"/>
                </a:solidFill>
                <a:latin typeface="Adobe 繁黑體 Std B" pitchFamily="34" charset="-120"/>
                <a:ea typeface="Adobe 繁黑體 Std B" pitchFamily="34" charset="-120"/>
                <a:cs typeface="Arial Unicode MS" pitchFamily="34" charset="-120"/>
              </a:rPr>
              <a:t>2</a:t>
            </a:r>
            <a:r>
              <a:rPr lang="zh-TW" altLang="en-US" sz="1800" b="1" dirty="0">
                <a:solidFill>
                  <a:srgbClr val="FF0000"/>
                </a:solidFill>
                <a:latin typeface="Adobe 繁黑體 Std B" pitchFamily="34" charset="-120"/>
                <a:ea typeface="Adobe 繁黑體 Std B" pitchFamily="34" charset="-120"/>
                <a:cs typeface="Arial Unicode MS" pitchFamily="34" charset="-120"/>
              </a:rPr>
              <a:t>日內繳交</a:t>
            </a:r>
            <a:r>
              <a:rPr lang="zh-TW" altLang="en-US" sz="1800" dirty="0">
                <a:solidFill>
                  <a:schemeClr val="bg1"/>
                </a:solidFill>
                <a:latin typeface="Adobe 繁黑體 Std B" pitchFamily="34" charset="-120"/>
                <a:ea typeface="Adobe 繁黑體 Std B" pitchFamily="34" charset="-120"/>
                <a:cs typeface="Arial Unicode MS" pitchFamily="34" charset="-120"/>
              </a:rPr>
              <a:t>，報部送審用，須包含</a:t>
            </a:r>
            <a:r>
              <a:rPr lang="en-US" altLang="zh-TW" sz="1800" dirty="0">
                <a:solidFill>
                  <a:schemeClr val="bg1"/>
                </a:solidFill>
                <a:latin typeface="Adobe 繁黑體 Std B" pitchFamily="34" charset="-120"/>
                <a:ea typeface="Adobe 繁黑體 Std B" pitchFamily="34" charset="-120"/>
                <a:cs typeface="Arial Unicode MS" pitchFamily="34" charset="-120"/>
              </a:rPr>
              <a:t>110(2)</a:t>
            </a:r>
            <a:r>
              <a:rPr lang="zh-TW" altLang="en-US" sz="1800" dirty="0">
                <a:solidFill>
                  <a:schemeClr val="bg1"/>
                </a:solidFill>
                <a:latin typeface="Adobe 繁黑體 Std B" pitchFamily="34" charset="-120"/>
                <a:ea typeface="Adobe 繁黑體 Std B" pitchFamily="34" charset="-120"/>
                <a:cs typeface="Arial Unicode MS" pitchFamily="34" charset="-120"/>
              </a:rPr>
              <a:t>修習之科目、成績及總成績。</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9.</a:t>
            </a:r>
            <a:r>
              <a:rPr lang="zh-TW" altLang="en-US" sz="1800" dirty="0">
                <a:solidFill>
                  <a:schemeClr val="bg1"/>
                </a:solidFill>
                <a:latin typeface="Adobe 繁黑體 Std B" pitchFamily="34" charset="-120"/>
                <a:ea typeface="Adobe 繁黑體 Std B" pitchFamily="34" charset="-120"/>
                <a:cs typeface="Arial Unicode MS" pitchFamily="34" charset="-120"/>
              </a:rPr>
              <a:t>  師培中心實地學習時數認定表</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rgbClr val="FF0000"/>
                </a:solidFill>
                <a:latin typeface="Adobe 繁黑體 Std B" pitchFamily="34" charset="-120"/>
                <a:ea typeface="Adobe 繁黑體 Std B" pitchFamily="34" charset="-120"/>
                <a:cs typeface="Arial Unicode MS" pitchFamily="34" charset="-120"/>
              </a:rPr>
              <a:t>103-107</a:t>
            </a:r>
            <a:r>
              <a:rPr lang="zh-TW" altLang="en-US" sz="1800" dirty="0">
                <a:solidFill>
                  <a:srgbClr val="FF0000"/>
                </a:solidFill>
                <a:latin typeface="Adobe 繁黑體 Std B" pitchFamily="34" charset="-120"/>
                <a:ea typeface="Adobe 繁黑體 Std B" pitchFamily="34" charset="-120"/>
                <a:cs typeface="Arial Unicode MS" pitchFamily="34" charset="-120"/>
              </a:rPr>
              <a:t>學年度起始修讀教程者</a:t>
            </a:r>
            <a:r>
              <a:rPr lang="zh-TW" altLang="en-US"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繳交最後期限為：</a:t>
            </a:r>
            <a:r>
              <a:rPr lang="zh-TW" altLang="en-US" sz="1800" dirty="0">
                <a:solidFill>
                  <a:schemeClr val="bg1"/>
                </a:solidFill>
                <a:latin typeface="Adobe 繁黑體 Std B" pitchFamily="34" charset="-120"/>
                <a:ea typeface="Adobe 繁黑體 Std B" pitchFamily="34" charset="-120"/>
                <a:cs typeface="Arial Unicode MS" pitchFamily="34" charset="-120"/>
              </a:rPr>
              <a:t>結業成果發表當日報到時繳交</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10.</a:t>
            </a:r>
            <a:r>
              <a:rPr lang="zh-TW" altLang="en-US" sz="1800" dirty="0">
                <a:solidFill>
                  <a:schemeClr val="bg1"/>
                </a:solidFill>
                <a:latin typeface="Adobe 繁黑體 Std B" pitchFamily="34" charset="-120"/>
                <a:ea typeface="Adobe 繁黑體 Std B" pitchFamily="34" charset="-120"/>
                <a:cs typeface="Arial Unicode MS" pitchFamily="34" charset="-120"/>
              </a:rPr>
              <a:t>  英</a:t>
            </a:r>
            <a:r>
              <a:rPr lang="zh-TW" altLang="zh-TW" sz="1800" dirty="0">
                <a:solidFill>
                  <a:schemeClr val="bg1"/>
                </a:solidFill>
                <a:latin typeface="Adobe 繁黑體 Std B" pitchFamily="34" charset="-120"/>
                <a:ea typeface="Adobe 繁黑體 Std B" pitchFamily="34" charset="-120"/>
                <a:cs typeface="Arial Unicode MS" pitchFamily="34" charset="-120"/>
              </a:rPr>
              <a:t>檢證明。</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大學部英文畢業門檻，請儘可能於</a:t>
            </a:r>
            <a:r>
              <a:rPr lang="en-US" altLang="zh-TW" sz="1800" dirty="0">
                <a:solidFill>
                  <a:schemeClr val="bg1"/>
                </a:solidFill>
                <a:latin typeface="Adobe 繁黑體 Std B" pitchFamily="34" charset="-120"/>
                <a:ea typeface="Adobe 繁黑體 Std B" pitchFamily="34" charset="-120"/>
                <a:cs typeface="Arial Unicode MS" pitchFamily="34" charset="-120"/>
              </a:rPr>
              <a:t>110</a:t>
            </a:r>
            <a:r>
              <a:rPr lang="zh-TW" altLang="en-US" sz="1800" dirty="0">
                <a:solidFill>
                  <a:schemeClr val="bg1"/>
                </a:solidFill>
                <a:latin typeface="Adobe 繁黑體 Std B" pitchFamily="34" charset="-120"/>
                <a:ea typeface="Adobe 繁黑體 Std B" pitchFamily="34" charset="-120"/>
                <a:cs typeface="Arial Unicode MS" pitchFamily="34" charset="-120"/>
              </a:rPr>
              <a:t>上學期通過。</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11.</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志工服務證明</a:t>
            </a:r>
            <a:r>
              <a:rPr lang="en-US" altLang="zh-TW" sz="1800" dirty="0">
                <a:solidFill>
                  <a:schemeClr val="bg1"/>
                </a:solidFill>
                <a:latin typeface="Adobe 繁黑體 Std B" pitchFamily="34" charset="-120"/>
                <a:ea typeface="Adobe 繁黑體 Std B" pitchFamily="34" charset="-120"/>
                <a:cs typeface="Arial Unicode MS" pitchFamily="34" charset="-120"/>
              </a:rPr>
              <a:t>32</a:t>
            </a:r>
            <a:r>
              <a:rPr lang="zh-TW" altLang="zh-TW" sz="1800" dirty="0">
                <a:solidFill>
                  <a:schemeClr val="bg1"/>
                </a:solidFill>
                <a:latin typeface="Adobe 繁黑體 Std B" pitchFamily="34" charset="-120"/>
                <a:ea typeface="Adobe 繁黑體 Std B" pitchFamily="34" charset="-120"/>
                <a:cs typeface="Arial Unicode MS" pitchFamily="34" charset="-120"/>
              </a:rPr>
              <a:t>小時。</a:t>
            </a:r>
            <a:r>
              <a:rPr lang="en-US" altLang="zh-TW" sz="1800" dirty="0">
                <a:solidFill>
                  <a:schemeClr val="bg1"/>
                </a:solidFill>
                <a:latin typeface="Adobe 繁黑體 Std B" pitchFamily="34" charset="-120"/>
                <a:ea typeface="Adobe 繁黑體 Std B" pitchFamily="34" charset="-120"/>
                <a:cs typeface="Arial Unicode MS" pitchFamily="34" charset="-120"/>
              </a:rPr>
              <a:t>〔107(</a:t>
            </a:r>
            <a:r>
              <a:rPr lang="zh-TW" altLang="en-US" sz="1800" dirty="0">
                <a:solidFill>
                  <a:schemeClr val="bg1"/>
                </a:solidFill>
                <a:latin typeface="Adobe 繁黑體 Std B" pitchFamily="34" charset="-120"/>
                <a:ea typeface="Adobe 繁黑體 Std B" pitchFamily="34" charset="-120"/>
                <a:cs typeface="Arial Unicode MS" pitchFamily="34" charset="-120"/>
              </a:rPr>
              <a:t>含</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學年度以前始修讀教育學程者，</a:t>
            </a:r>
            <a:r>
              <a:rPr lang="zh-TW" altLang="zh-TW" sz="1800" dirty="0">
                <a:solidFill>
                  <a:schemeClr val="bg1"/>
                </a:solidFill>
                <a:latin typeface="Adobe 繁黑體 Std B" pitchFamily="34" charset="-120"/>
                <a:ea typeface="Adobe 繁黑體 Std B" pitchFamily="34" charset="-120"/>
                <a:cs typeface="Arial Unicode MS" pitchFamily="34" charset="-120"/>
              </a:rPr>
              <a:t>繳交最後期限為：</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zh-TW" sz="1800" b="1" dirty="0">
                <a:solidFill>
                  <a:schemeClr val="bg1"/>
                </a:solidFill>
                <a:latin typeface="Adobe 繁黑體 Std B" pitchFamily="34" charset="-120"/>
                <a:ea typeface="Adobe 繁黑體 Std B" pitchFamily="34" charset="-120"/>
                <a:cs typeface="Arial Unicode MS" pitchFamily="34" charset="-120"/>
              </a:rPr>
              <a:t>月</a:t>
            </a:r>
            <a:r>
              <a:rPr lang="en-US" altLang="zh-TW" sz="1800" b="1" dirty="0">
                <a:solidFill>
                  <a:schemeClr val="bg1"/>
                </a:solidFill>
                <a:latin typeface="Adobe 繁黑體 Std B" pitchFamily="34" charset="-120"/>
                <a:ea typeface="Adobe 繁黑體 Std B" pitchFamily="34" charset="-120"/>
                <a:cs typeface="Arial Unicode MS" pitchFamily="34" charset="-120"/>
              </a:rPr>
              <a:t>30</a:t>
            </a:r>
            <a:r>
              <a:rPr lang="zh-TW" altLang="zh-TW" sz="1800" b="1" dirty="0">
                <a:solidFill>
                  <a:schemeClr val="bg1"/>
                </a:solidFill>
                <a:latin typeface="Adobe 繁黑體 Std B" pitchFamily="34" charset="-120"/>
                <a:ea typeface="Adobe 繁黑體 Std B" pitchFamily="34" charset="-120"/>
                <a:cs typeface="Arial Unicode MS" pitchFamily="34" charset="-120"/>
              </a:rPr>
              <a:t>日</a:t>
            </a:r>
            <a:r>
              <a:rPr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zh-TW" altLang="en-US" sz="24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12.</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en-US" altLang="zh-TW" sz="1800" dirty="0">
                <a:solidFill>
                  <a:schemeClr val="bg1"/>
                </a:solidFill>
                <a:latin typeface="Adobe 繁黑體 Std B" pitchFamily="34" charset="-120"/>
                <a:ea typeface="Adobe 繁黑體 Std B" pitchFamily="34" charset="-120"/>
                <a:cs typeface="Arial Unicode MS" pitchFamily="34" charset="-120"/>
              </a:rPr>
              <a:t>102</a:t>
            </a:r>
            <a:r>
              <a:rPr lang="zh-TW" altLang="zh-TW" sz="1800" dirty="0">
                <a:solidFill>
                  <a:schemeClr val="bg1"/>
                </a:solidFill>
                <a:latin typeface="Adobe 繁黑體 Std B" pitchFamily="34" charset="-120"/>
                <a:ea typeface="Adobe 繁黑體 Std B" pitchFamily="34" charset="-120"/>
                <a:cs typeface="Arial Unicode MS" pitchFamily="34" charset="-120"/>
              </a:rPr>
              <a:t>學年度起修讀教程且任教英文科者須繳交相當於</a:t>
            </a:r>
            <a:r>
              <a:rPr lang="en-US" altLang="zh-TW" sz="1800" dirty="0">
                <a:solidFill>
                  <a:schemeClr val="bg1"/>
                </a:solidFill>
                <a:latin typeface="Adobe 繁黑體 Std B" pitchFamily="34" charset="-120"/>
                <a:ea typeface="Adobe 繁黑體 Std B" pitchFamily="34" charset="-120"/>
                <a:cs typeface="Arial Unicode MS" pitchFamily="34" charset="-120"/>
              </a:rPr>
              <a:t>CEF B2</a:t>
            </a:r>
            <a:r>
              <a:rPr lang="zh-TW" altLang="zh-TW" sz="1800" dirty="0">
                <a:solidFill>
                  <a:schemeClr val="bg1"/>
                </a:solidFill>
                <a:latin typeface="Adobe 繁黑體 Std B" pitchFamily="34" charset="-120"/>
                <a:ea typeface="Adobe 繁黑體 Std B" pitchFamily="34" charset="-120"/>
                <a:cs typeface="Arial Unicode MS" pitchFamily="34" charset="-120"/>
              </a:rPr>
              <a:t>級</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含</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zh-TW" sz="1800" dirty="0">
                <a:solidFill>
                  <a:schemeClr val="bg1"/>
                </a:solidFill>
                <a:latin typeface="Adobe 繁黑體 Std B" pitchFamily="34" charset="-120"/>
                <a:ea typeface="Adobe 繁黑體 Std B" pitchFamily="34" charset="-120"/>
                <a:cs typeface="Arial Unicode MS" pitchFamily="34" charset="-120"/>
              </a:rPr>
              <a:t>以上英語文相關考試檢定及格證書，</a:t>
            </a:r>
            <a:r>
              <a:rPr lang="zh-TW" altLang="en-US" sz="1800" dirty="0">
                <a:solidFill>
                  <a:schemeClr val="bg1"/>
                </a:solidFill>
                <a:latin typeface="Adobe 繁黑體 Std B" pitchFamily="34" charset="-120"/>
                <a:ea typeface="Adobe 繁黑體 Std B" pitchFamily="34" charset="-120"/>
                <a:cs typeface="Arial Unicode MS" pitchFamily="34" charset="-120"/>
              </a:rPr>
              <a:t> </a:t>
            </a:r>
            <a:r>
              <a:rPr lang="zh-TW" altLang="zh-TW" sz="1800" dirty="0">
                <a:solidFill>
                  <a:schemeClr val="bg1"/>
                </a:solidFill>
                <a:latin typeface="Adobe 繁黑體 Std B" pitchFamily="34" charset="-120"/>
                <a:ea typeface="Adobe 繁黑體 Std B" pitchFamily="34" charset="-120"/>
                <a:cs typeface="Arial Unicode MS" pitchFamily="34" charset="-120"/>
              </a:rPr>
              <a:t>須包含聽、說、讀、寫</a:t>
            </a:r>
            <a:r>
              <a:rPr lang="en-US" altLang="zh-TW" sz="1800" dirty="0">
                <a:solidFill>
                  <a:schemeClr val="bg1"/>
                </a:solidFill>
                <a:latin typeface="Adobe 繁黑體 Std B" pitchFamily="34" charset="-120"/>
                <a:ea typeface="Adobe 繁黑體 Std B" pitchFamily="34" charset="-120"/>
                <a:cs typeface="Arial Unicode MS" pitchFamily="34" charset="-120"/>
              </a:rPr>
              <a:t>4 </a:t>
            </a:r>
            <a:r>
              <a:rPr lang="zh-TW" altLang="zh-TW" sz="1800" dirty="0">
                <a:solidFill>
                  <a:schemeClr val="bg1"/>
                </a:solidFill>
                <a:latin typeface="Adobe 繁黑體 Std B" pitchFamily="34" charset="-120"/>
                <a:ea typeface="Adobe 繁黑體 Std B" pitchFamily="34" charset="-120"/>
                <a:cs typeface="Arial Unicode MS" pitchFamily="34" charset="-120"/>
              </a:rPr>
              <a:t>項檢測。</a:t>
            </a:r>
            <a:r>
              <a:rPr lang="en-US" altLang="zh-TW" sz="1800" dirty="0">
                <a:solidFill>
                  <a:schemeClr val="bg1"/>
                </a:solidFill>
                <a:latin typeface="Adobe 繁黑體 Std B" pitchFamily="34" charset="-120"/>
                <a:ea typeface="Adobe 繁黑體 Std B" pitchFamily="34" charset="-120"/>
                <a:cs typeface="Arial Unicode MS" pitchFamily="34" charset="-120"/>
              </a:rPr>
              <a:t>(</a:t>
            </a:r>
            <a:r>
              <a:rPr lang="zh-TW" altLang="en-US" sz="1800" dirty="0">
                <a:solidFill>
                  <a:schemeClr val="bg1"/>
                </a:solidFill>
                <a:latin typeface="Adobe 繁黑體 Std B" pitchFamily="34" charset="-120"/>
                <a:ea typeface="Adobe 繁黑體 Std B" pitchFamily="34" charset="-120"/>
                <a:cs typeface="Arial Unicode MS" pitchFamily="34" charset="-120"/>
              </a:rPr>
              <a:t>繳交最後期限為：</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en-US" sz="1800" dirty="0">
                <a:solidFill>
                  <a:schemeClr val="bg1"/>
                </a:solidFill>
                <a:latin typeface="Adobe 繁黑體 Std B" pitchFamily="34" charset="-120"/>
                <a:ea typeface="Adobe 繁黑體 Std B" pitchFamily="34" charset="-120"/>
                <a:cs typeface="Arial Unicode MS" pitchFamily="34" charset="-120"/>
              </a:rPr>
              <a:t>月</a:t>
            </a:r>
            <a:r>
              <a:rPr lang="en-US" altLang="zh-TW" sz="1800" dirty="0">
                <a:solidFill>
                  <a:schemeClr val="bg1"/>
                </a:solidFill>
                <a:latin typeface="Adobe 繁黑體 Std B" pitchFamily="34" charset="-120"/>
                <a:ea typeface="Adobe 繁黑體 Std B" pitchFamily="34" charset="-120"/>
                <a:cs typeface="Arial Unicode MS" pitchFamily="34" charset="-120"/>
              </a:rPr>
              <a:t>30</a:t>
            </a:r>
            <a:r>
              <a:rPr lang="zh-TW" altLang="en-US" sz="1800" dirty="0">
                <a:solidFill>
                  <a:schemeClr val="bg1"/>
                </a:solidFill>
                <a:latin typeface="Adobe 繁黑體 Std B" pitchFamily="34" charset="-120"/>
                <a:ea typeface="Adobe 繁黑體 Std B" pitchFamily="34" charset="-120"/>
                <a:cs typeface="Arial Unicode MS" pitchFamily="34" charset="-120"/>
              </a:rPr>
              <a:t>日</a:t>
            </a:r>
            <a:r>
              <a:rPr lang="en-US" altLang="zh-TW" sz="1800" dirty="0">
                <a:solidFill>
                  <a:schemeClr val="bg1"/>
                </a:solidFill>
                <a:latin typeface="Adobe 繁黑體 Std B" pitchFamily="34" charset="-120"/>
                <a:ea typeface="Adobe 繁黑體 Std B" pitchFamily="34" charset="-120"/>
                <a:cs typeface="Arial Unicode MS" pitchFamily="34" charset="-120"/>
              </a:rPr>
              <a:t>)</a:t>
            </a:r>
            <a:endParaRPr lang="zh-TW" altLang="en-US" sz="1800" dirty="0"/>
          </a:p>
        </p:txBody>
      </p:sp>
      <p:sp>
        <p:nvSpPr>
          <p:cNvPr id="4" name="投影片編號版面配置區 3">
            <a:extLst>
              <a:ext uri="{FF2B5EF4-FFF2-40B4-BE49-F238E27FC236}">
                <a16:creationId xmlns:a16="http://schemas.microsoft.com/office/drawing/2014/main" xmlns="" id="{FD4561FB-0B67-4AA3-98D5-11F1B4178C33}"/>
              </a:ext>
            </a:extLst>
          </p:cNvPr>
          <p:cNvSpPr>
            <a:spLocks noGrp="1"/>
          </p:cNvSpPr>
          <p:nvPr>
            <p:ph type="sldNum" sz="quarter" idx="12"/>
          </p:nvPr>
        </p:nvSpPr>
        <p:spPr/>
        <p:txBody>
          <a:bodyPr/>
          <a:lstStyle/>
          <a:p>
            <a:fld id="{7674F4DE-63A2-497C-9431-0F1CCC232C7F}" type="slidenum">
              <a:rPr lang="zh-TW" altLang="en-US" smtClean="0"/>
              <a:pPr/>
              <a:t>3</a:t>
            </a:fld>
            <a:endParaRPr lang="zh-TW" altLang="en-US"/>
          </a:p>
        </p:txBody>
      </p:sp>
    </p:spTree>
    <p:extLst>
      <p:ext uri="{BB962C8B-B14F-4D97-AF65-F5344CB8AC3E}">
        <p14:creationId xmlns:p14="http://schemas.microsoft.com/office/powerpoint/2010/main" val="1435332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1F71948-CFDB-4ECD-A5D7-A41B773FC5AB}"/>
              </a:ext>
            </a:extLst>
          </p:cNvPr>
          <p:cNvSpPr>
            <a:spLocks noGrp="1"/>
          </p:cNvSpPr>
          <p:nvPr>
            <p:ph type="title"/>
          </p:nvPr>
        </p:nvSpPr>
        <p:spPr>
          <a:xfrm>
            <a:off x="457200" y="548680"/>
            <a:ext cx="8229600" cy="868958"/>
          </a:xfrm>
        </p:spPr>
        <p:txBody>
          <a:bodyPr>
            <a:normAutofit fontScale="90000"/>
          </a:bodyPr>
          <a:lstStyle/>
          <a:p>
            <a:pPr>
              <a:defRPr/>
            </a:pPr>
            <a:r>
              <a:rPr lang="en-US" altLang="zh-TW" dirty="0">
                <a:solidFill>
                  <a:schemeClr val="bg1"/>
                </a:solidFill>
              </a:rPr>
              <a:t>13.</a:t>
            </a:r>
            <a:r>
              <a:rPr lang="zh-TW" altLang="en-US" dirty="0">
                <a:solidFill>
                  <a:schemeClr val="bg1"/>
                </a:solidFill>
              </a:rPr>
              <a:t>修畢中等學校教師師資職前教育證明書稿本製作</a:t>
            </a:r>
            <a:r>
              <a:rPr lang="en-US" altLang="zh-TW" dirty="0">
                <a:solidFill>
                  <a:schemeClr val="bg1"/>
                </a:solidFill>
              </a:rPr>
              <a:t/>
            </a:r>
            <a:br>
              <a:rPr lang="en-US" altLang="zh-TW" dirty="0">
                <a:solidFill>
                  <a:schemeClr val="bg1"/>
                </a:solidFill>
              </a:rPr>
            </a:br>
            <a:endParaRPr lang="zh-TW" altLang="en-US" dirty="0">
              <a:solidFill>
                <a:schemeClr val="bg1"/>
              </a:solidFill>
            </a:endParaRPr>
          </a:p>
        </p:txBody>
      </p:sp>
      <p:sp>
        <p:nvSpPr>
          <p:cNvPr id="21507" name="內容版面配置區 2">
            <a:extLst>
              <a:ext uri="{FF2B5EF4-FFF2-40B4-BE49-F238E27FC236}">
                <a16:creationId xmlns:a16="http://schemas.microsoft.com/office/drawing/2014/main" xmlns="" id="{38EE69F6-CF1D-455B-A54E-0BE5C7E00F02}"/>
              </a:ext>
            </a:extLst>
          </p:cNvPr>
          <p:cNvSpPr>
            <a:spLocks noGrp="1"/>
          </p:cNvSpPr>
          <p:nvPr>
            <p:ph idx="1"/>
          </p:nvPr>
        </p:nvSpPr>
        <p:spPr>
          <a:xfrm>
            <a:off x="457200" y="1417638"/>
            <a:ext cx="8435975" cy="5035550"/>
          </a:xfrm>
        </p:spPr>
        <p:txBody>
          <a:bodyPr/>
          <a:lstStyle/>
          <a:p>
            <a:pPr eaLnBrk="1" hangingPunct="1"/>
            <a:r>
              <a:rPr lang="zh-TW" altLang="en-US" b="1" dirty="0">
                <a:solidFill>
                  <a:schemeClr val="bg1"/>
                </a:solidFill>
                <a:latin typeface="Adobe 繁黑體 Std B" pitchFamily="34" charset="-120"/>
                <a:ea typeface="Adobe 繁黑體 Std B" pitchFamily="34" charset="-120"/>
                <a:cs typeface="Arial Unicode MS" pitchFamily="34" charset="-120"/>
              </a:rPr>
              <a:t>稿本格式</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請至師培中心網頁下載</a:t>
            </a:r>
            <a:endPar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endParaRPr>
          </a:p>
          <a:p>
            <a:pPr eaLnBrk="1" hangingPunct="1">
              <a:buFont typeface="Wingdings 2" panose="05020102010507070707" pitchFamily="18" charset="2"/>
              <a:buNone/>
            </a:pP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首頁→法規表單→</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實習</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結業生專用</a:t>
            </a:r>
            <a:r>
              <a:rPr lang="zh-TW" altLang="en-US"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en-US" altLang="zh-TW" b="1" dirty="0">
                <a:solidFill>
                  <a:schemeClr val="bg1"/>
                </a:solidFill>
                <a:latin typeface="Adobe 繁黑體 Std B" pitchFamily="34" charset="-120"/>
                <a:ea typeface="Adobe 繁黑體 Std B" pitchFamily="34" charset="-120"/>
                <a:cs typeface="Arial Unicode MS" pitchFamily="34" charset="-120"/>
                <a:sym typeface="Wingdings" panose="05000000000000000000" pitchFamily="2" charset="2"/>
              </a:rPr>
              <a:t>)</a:t>
            </a: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1.</a:t>
            </a:r>
            <a:r>
              <a:rPr lang="zh-TW" altLang="en-US" sz="2400" b="1" dirty="0">
                <a:solidFill>
                  <a:schemeClr val="bg1"/>
                </a:solidFill>
                <a:latin typeface="Adobe 繁黑體 Std B" pitchFamily="34" charset="-120"/>
                <a:ea typeface="Adobe 繁黑體 Std B" pitchFamily="34" charset="-120"/>
                <a:cs typeface="Arial Unicode MS" pitchFamily="34" charset="-120"/>
              </a:rPr>
              <a:t> 新制修畢師資職前教育證明書 正面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2.</a:t>
            </a:r>
            <a:r>
              <a:rPr lang="zh-TW" altLang="en-US" sz="2400" b="1" dirty="0">
                <a:solidFill>
                  <a:schemeClr val="bg1"/>
                </a:solidFill>
                <a:latin typeface="Adobe 繁黑體 Std B" pitchFamily="34" charset="-120"/>
                <a:ea typeface="Adobe 繁黑體 Std B" pitchFamily="34" charset="-120"/>
                <a:cs typeface="Arial Unicode MS" pitchFamily="34" charset="-120"/>
              </a:rPr>
              <a:t> 新制修畢師資職前教育證明書 反面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3.</a:t>
            </a:r>
            <a:r>
              <a:rPr lang="zh-TW" altLang="en-US" sz="2400" b="1" dirty="0">
                <a:solidFill>
                  <a:schemeClr val="bg1"/>
                </a:solidFill>
                <a:latin typeface="Adobe 繁黑體 Std B" pitchFamily="34" charset="-120"/>
                <a:ea typeface="Adobe 繁黑體 Std B" pitchFamily="34" charset="-120"/>
                <a:cs typeface="Arial Unicode MS" pitchFamily="34" charset="-120"/>
              </a:rPr>
              <a:t> 任教專門課程認定證明書 正面  稿本</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rPr>
              <a:t>4.</a:t>
            </a:r>
            <a:r>
              <a:rPr lang="zh-TW" altLang="en-US" sz="2400" b="1" dirty="0">
                <a:solidFill>
                  <a:schemeClr val="bg1"/>
                </a:solidFill>
                <a:latin typeface="Adobe 繁黑體 Std B" pitchFamily="34" charset="-120"/>
                <a:ea typeface="Adobe 繁黑體 Std B" pitchFamily="34" charset="-120"/>
                <a:cs typeface="Arial Unicode MS" pitchFamily="34" charset="-120"/>
              </a:rPr>
              <a:t> 任教專門課程認定證明書 反面  稿本</a:t>
            </a:r>
            <a:r>
              <a:rPr lang="en-US" altLang="zh-TW" sz="2400" b="1" dirty="0">
                <a:solidFill>
                  <a:schemeClr val="bg1"/>
                </a:solidFill>
                <a:latin typeface="Adobe 繁黑體 Std B" pitchFamily="34" charset="-120"/>
                <a:ea typeface="Adobe 繁黑體 Std B" pitchFamily="34" charset="-120"/>
                <a:cs typeface="Arial Unicode MS" pitchFamily="34" charset="-120"/>
              </a:rPr>
              <a:t>(107</a:t>
            </a:r>
            <a:r>
              <a:rPr lang="zh-TW" altLang="en-US" sz="2400" b="1" dirty="0">
                <a:solidFill>
                  <a:schemeClr val="bg1"/>
                </a:solidFill>
                <a:latin typeface="Adobe 繁黑體 Std B" pitchFamily="34" charset="-120"/>
                <a:ea typeface="Adobe 繁黑體 Std B" pitchFamily="34" charset="-120"/>
                <a:cs typeface="Arial Unicode MS" pitchFamily="34" charset="-120"/>
              </a:rPr>
              <a:t>以前</a:t>
            </a:r>
            <a:r>
              <a:rPr lang="en-US" altLang="zh-TW" sz="2400" b="1" dirty="0">
                <a:solidFill>
                  <a:schemeClr val="bg1"/>
                </a:solidFill>
                <a:latin typeface="Adobe 繁黑體 Std B" pitchFamily="34" charset="-120"/>
                <a:ea typeface="Adobe 繁黑體 Std B" pitchFamily="34" charset="-120"/>
                <a:cs typeface="Arial Unicode MS" pitchFamily="34" charset="-120"/>
              </a:rPr>
              <a:t>/108)</a:t>
            </a:r>
          </a:p>
          <a:p>
            <a:pPr eaLnBrk="1" hangingPunct="1"/>
            <a:r>
              <a:rPr lang="zh-TW" altLang="en-US" sz="2400" b="1" dirty="0">
                <a:solidFill>
                  <a:schemeClr val="bg1"/>
                </a:solidFill>
                <a:latin typeface="Adobe 繁黑體 Std B" pitchFamily="34" charset="-120"/>
                <a:ea typeface="Adobe 繁黑體 Std B" pitchFamily="34" charset="-120"/>
                <a:cs typeface="Arial Unicode MS" pitchFamily="34" charset="-120"/>
              </a:rPr>
              <a:t>或雲端下載：</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400" b="1" dirty="0">
                <a:solidFill>
                  <a:schemeClr val="bg1"/>
                </a:solidFill>
                <a:latin typeface="Adobe 繁黑體 Std B" pitchFamily="34" charset="-120"/>
                <a:ea typeface="Adobe 繁黑體 Std B" pitchFamily="34" charset="-120"/>
                <a:cs typeface="Arial Unicode MS" pitchFamily="34" charset="-120"/>
                <a:hlinkClick r:id="rId3"/>
              </a:rPr>
              <a:t>https://drive.google.com/drive/folders/1WaTZl88YWlUyaSoy7tWKSafDNf7xI-81?usp=sharing</a:t>
            </a:r>
            <a:endParaRPr lang="en-US" altLang="zh-TW"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endParaRPr lang="zh-TW" altLang="en-US" sz="2400" b="1" dirty="0">
              <a:solidFill>
                <a:schemeClr val="bg1"/>
              </a:solidFill>
              <a:latin typeface="Adobe 繁黑體 Std B" pitchFamily="34" charset="-120"/>
              <a:ea typeface="Adobe 繁黑體 Std B" pitchFamily="34" charset="-120"/>
              <a:cs typeface="Arial Unicode MS" pitchFamily="34" charset="-120"/>
            </a:endParaRPr>
          </a:p>
          <a:p>
            <a:pPr eaLnBrk="1" hangingPunct="1"/>
            <a:r>
              <a:rPr lang="en-US" altLang="zh-TW" sz="2000" b="1" dirty="0">
                <a:solidFill>
                  <a:srgbClr val="FF0000"/>
                </a:solidFill>
                <a:latin typeface="Adobe 繁黑體 Std B" pitchFamily="34" charset="-120"/>
                <a:ea typeface="Adobe 繁黑體 Std B" pitchFamily="34" charset="-120"/>
                <a:cs typeface="Arial Unicode MS" pitchFamily="34" charset="-120"/>
              </a:rPr>
              <a:t>※</a:t>
            </a:r>
            <a:r>
              <a:rPr lang="zh-TW" altLang="en-US" sz="2000" b="1" dirty="0">
                <a:solidFill>
                  <a:srgbClr val="FF0000"/>
                </a:solidFill>
                <a:latin typeface="Adobe 繁黑體 Std B" pitchFamily="34" charset="-120"/>
                <a:ea typeface="Adobe 繁黑體 Std B" pitchFamily="34" charset="-120"/>
                <a:cs typeface="Arial Unicode MS" pitchFamily="34" charset="-120"/>
              </a:rPr>
              <a:t>以上</a:t>
            </a:r>
            <a:r>
              <a:rPr lang="en-US" altLang="zh-TW" sz="2000" b="1" dirty="0">
                <a:solidFill>
                  <a:srgbClr val="FF0000"/>
                </a:solidFill>
                <a:latin typeface="Adobe 繁黑體 Std B" pitchFamily="34" charset="-120"/>
                <a:ea typeface="Adobe 繁黑體 Std B" pitchFamily="34" charset="-120"/>
                <a:cs typeface="Arial Unicode MS" pitchFamily="34" charset="-120"/>
              </a:rPr>
              <a:t>4</a:t>
            </a:r>
            <a:r>
              <a:rPr lang="zh-TW" altLang="en-US" sz="2000" b="1" dirty="0">
                <a:solidFill>
                  <a:srgbClr val="FF0000"/>
                </a:solidFill>
                <a:latin typeface="Adobe 繁黑體 Std B" pitchFamily="34" charset="-120"/>
                <a:ea typeface="Adobe 繁黑體 Std B" pitchFamily="34" charset="-120"/>
                <a:cs typeface="Arial Unicode MS" pitchFamily="34" charset="-120"/>
              </a:rPr>
              <a:t>個檔案的檔名最後都請加上自己的姓名。</a:t>
            </a:r>
            <a:endParaRPr lang="en-US" altLang="zh-TW" sz="2000" b="1" dirty="0">
              <a:solidFill>
                <a:srgbClr val="FF0000"/>
              </a:solidFill>
              <a:latin typeface="Adobe 繁黑體 Std B" pitchFamily="34" charset="-120"/>
              <a:ea typeface="Adobe 繁黑體 Std B" pitchFamily="34" charset="-120"/>
              <a:cs typeface="Arial Unicode MS" pitchFamily="34" charset="-120"/>
            </a:endParaRPr>
          </a:p>
          <a:p>
            <a:pPr eaLnBrk="1" hangingPunct="1"/>
            <a:r>
              <a:rPr lang="en-US" altLang="zh-TW" sz="2000" b="1" dirty="0">
                <a:solidFill>
                  <a:srgbClr val="FF0000"/>
                </a:solidFill>
                <a:latin typeface="Adobe 繁黑體 Std B" pitchFamily="34" charset="-120"/>
                <a:ea typeface="Adobe 繁黑體 Std B" pitchFamily="34" charset="-120"/>
                <a:cs typeface="Arial Unicode MS" pitchFamily="34" charset="-120"/>
              </a:rPr>
              <a:t>※</a:t>
            </a:r>
            <a:r>
              <a:rPr lang="zh-TW" altLang="en-US" sz="2000" b="1" dirty="0">
                <a:solidFill>
                  <a:srgbClr val="FF0000"/>
                </a:solidFill>
                <a:latin typeface="Adobe 繁黑體 Std B" pitchFamily="34" charset="-120"/>
                <a:ea typeface="Adobe 繁黑體 Std B" pitchFamily="34" charset="-120"/>
                <a:cs typeface="Arial Unicode MS" pitchFamily="34" charset="-120"/>
              </a:rPr>
              <a:t>以上</a:t>
            </a:r>
            <a:r>
              <a:rPr lang="en-US" altLang="zh-TW" sz="2000" b="1" dirty="0">
                <a:solidFill>
                  <a:srgbClr val="FF0000"/>
                </a:solidFill>
                <a:latin typeface="Adobe 繁黑體 Std B" pitchFamily="34" charset="-120"/>
                <a:ea typeface="Adobe 繁黑體 Std B" pitchFamily="34" charset="-120"/>
                <a:cs typeface="Arial Unicode MS" pitchFamily="34" charset="-120"/>
              </a:rPr>
              <a:t>4</a:t>
            </a:r>
            <a:r>
              <a:rPr lang="zh-TW" altLang="en-US" sz="2000" b="1" dirty="0">
                <a:solidFill>
                  <a:srgbClr val="FF0000"/>
                </a:solidFill>
                <a:latin typeface="Adobe 繁黑體 Std B" pitchFamily="34" charset="-120"/>
                <a:ea typeface="Adobe 繁黑體 Std B" pitchFamily="34" charset="-120"/>
                <a:cs typeface="Arial Unicode MS" pitchFamily="34" charset="-120"/>
              </a:rPr>
              <a:t>個檔案稿本經檢查，如有問題會退回，請細心製作。</a:t>
            </a:r>
            <a:endParaRPr lang="en-US" altLang="zh-TW" sz="2000" b="1" dirty="0">
              <a:solidFill>
                <a:srgbClr val="FF0000"/>
              </a:solidFill>
              <a:latin typeface="Adobe 繁黑體 Std B" pitchFamily="34" charset="-120"/>
              <a:ea typeface="Adobe 繁黑體 Std B" pitchFamily="34" charset="-120"/>
              <a:cs typeface="Arial Unicode MS" pitchFamily="34" charset="-120"/>
            </a:endParaRPr>
          </a:p>
          <a:p>
            <a:pPr eaLnBrk="1" hangingPunct="1">
              <a:buFont typeface="Wingdings 2" panose="05020102010507070707" pitchFamily="18" charset="2"/>
              <a:buNone/>
            </a:pPr>
            <a:endParaRPr lang="en-US" altLang="zh-TW" b="1" dirty="0">
              <a:solidFill>
                <a:schemeClr val="bg1"/>
              </a:solidFill>
              <a:latin typeface="Adobe 繁黑體 Std B" pitchFamily="34" charset="-120"/>
              <a:ea typeface="Adobe 繁黑體 Std B" pitchFamily="34" charset="-120"/>
              <a:cs typeface="Arial Unicode MS" pitchFamily="34" charset="-120"/>
            </a:endParaRPr>
          </a:p>
          <a:p>
            <a:endParaRPr lang="zh-TW" altLang="en-US" dirty="0">
              <a:latin typeface="Adobe 繁黑體 Std B" pitchFamily="34" charset="-120"/>
              <a:ea typeface="Adobe 繁黑體 Std B" pitchFamily="34" charset="-120"/>
              <a:cs typeface="Arial Unicode MS" pitchFamily="34" charset="-120"/>
            </a:endParaRPr>
          </a:p>
        </p:txBody>
      </p:sp>
      <p:sp>
        <p:nvSpPr>
          <p:cNvPr id="21508" name="投影片編號版面配置區 3">
            <a:extLst>
              <a:ext uri="{FF2B5EF4-FFF2-40B4-BE49-F238E27FC236}">
                <a16:creationId xmlns:a16="http://schemas.microsoft.com/office/drawing/2014/main" xmlns="" id="{E23CC330-9813-4A87-A159-C37D6240B7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DA29C96C-13E9-4672-B7AD-4E8FA2AACFFF}" type="slidenum">
              <a:rPr lang="zh-TW" altLang="en-US" sz="1200">
                <a:solidFill>
                  <a:srgbClr val="BCBCBC"/>
                </a:solidFill>
                <a:latin typeface="Arial" panose="020B0604020202020204" pitchFamily="34" charset="0"/>
              </a:rPr>
              <a:pPr>
                <a:spcBef>
                  <a:spcPct val="0"/>
                </a:spcBef>
                <a:buClrTx/>
                <a:buSzTx/>
                <a:buFontTx/>
                <a:buNone/>
              </a:pPr>
              <a:t>30</a:t>
            </a:fld>
            <a:endParaRPr lang="zh-TW" altLang="en-US" sz="1200">
              <a:solidFill>
                <a:srgbClr val="BCBCBC"/>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208314B-B8C2-4126-8E6F-440F9848782C}"/>
              </a:ext>
            </a:extLst>
          </p:cNvPr>
          <p:cNvSpPr>
            <a:spLocks noGrp="1"/>
          </p:cNvSpPr>
          <p:nvPr>
            <p:ph type="title"/>
          </p:nvPr>
        </p:nvSpPr>
        <p:spPr>
          <a:xfrm>
            <a:off x="395536" y="836712"/>
            <a:ext cx="8291264" cy="432048"/>
          </a:xfrm>
        </p:spPr>
        <p:txBody>
          <a:bodyPr>
            <a:normAutofit fontScale="90000"/>
          </a:bodyPr>
          <a:lstStyle/>
          <a:p>
            <a:pPr>
              <a:defRPr/>
            </a:pP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zh-TW" altLang="en-US" b="0" dirty="0">
                <a:solidFill>
                  <a:schemeClr val="bg1"/>
                </a:solidFill>
                <a:effectLst/>
                <a:latin typeface="+mj-ea"/>
              </a:rPr>
              <a:t>中等學校師資培育類科名稱</a:t>
            </a: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
            </a:r>
            <a:br>
              <a:rPr lang="en-US" altLang="zh-TW" b="0" dirty="0">
                <a:solidFill>
                  <a:schemeClr val="bg1"/>
                </a:solidFill>
                <a:effectLst/>
                <a:latin typeface="+mj-ea"/>
              </a:rPr>
            </a:br>
            <a:r>
              <a:rPr lang="en-US" altLang="zh-TW" b="0" dirty="0">
                <a:solidFill>
                  <a:schemeClr val="bg1"/>
                </a:solidFill>
                <a:effectLst/>
                <a:latin typeface="+mj-ea"/>
              </a:rPr>
              <a:t>2</a:t>
            </a:r>
            <a:r>
              <a:rPr lang="zh-TW" altLang="en-US" b="0" dirty="0">
                <a:solidFill>
                  <a:schemeClr val="bg1"/>
                </a:solidFill>
                <a:effectLst/>
                <a:latin typeface="+mj-ea"/>
              </a:rPr>
              <a:t>張證明書上需要填寫正確的名稱</a:t>
            </a:r>
          </a:p>
        </p:txBody>
      </p:sp>
      <p:sp>
        <p:nvSpPr>
          <p:cNvPr id="22531" name="投影片編號版面配置區 3">
            <a:extLst>
              <a:ext uri="{FF2B5EF4-FFF2-40B4-BE49-F238E27FC236}">
                <a16:creationId xmlns:a16="http://schemas.microsoft.com/office/drawing/2014/main" xmlns="" id="{F99A97B7-DC26-4297-8CA7-DD125F61CF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455D3BB-09EA-4904-9283-000EB1D19CA7}" type="slidenum">
              <a:rPr kumimoji="0" lang="zh-TW" altLang="en-US">
                <a:solidFill>
                  <a:srgbClr val="BCBCBC"/>
                </a:solidFill>
              </a:rPr>
              <a:pPr/>
              <a:t>31</a:t>
            </a:fld>
            <a:endParaRPr kumimoji="0" lang="zh-TW" altLang="en-US">
              <a:solidFill>
                <a:srgbClr val="BCBCB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1">
            <a:extLst>
              <a:ext uri="{FF2B5EF4-FFF2-40B4-BE49-F238E27FC236}">
                <a16:creationId xmlns:a16="http://schemas.microsoft.com/office/drawing/2014/main" xmlns="" id="{C617BCEA-256A-41CC-83E4-80CCFFCB4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585CF479-EF13-4E05-8CAF-24EB6FA16C81}" type="slidenum">
              <a:rPr lang="zh-TW" altLang="en-US" sz="1200">
                <a:solidFill>
                  <a:srgbClr val="BCBCBC"/>
                </a:solidFill>
                <a:latin typeface="Arial" panose="020B0604020202020204" pitchFamily="34" charset="0"/>
              </a:rPr>
              <a:pPr>
                <a:spcBef>
                  <a:spcPct val="0"/>
                </a:spcBef>
                <a:buClrTx/>
                <a:buSzTx/>
                <a:buFontTx/>
                <a:buNone/>
              </a:pPr>
              <a:t>32</a:t>
            </a:fld>
            <a:endParaRPr lang="zh-TW" altLang="en-US" sz="1200">
              <a:solidFill>
                <a:srgbClr val="BCBCBC"/>
              </a:solidFill>
              <a:latin typeface="Arial" panose="020B0604020202020204" pitchFamily="34" charset="0"/>
            </a:endParaRPr>
          </a:p>
        </p:txBody>
      </p:sp>
      <p:sp>
        <p:nvSpPr>
          <p:cNvPr id="23555" name="矩形 2">
            <a:extLst>
              <a:ext uri="{FF2B5EF4-FFF2-40B4-BE49-F238E27FC236}">
                <a16:creationId xmlns:a16="http://schemas.microsoft.com/office/drawing/2014/main" xmlns="" id="{B23C0C31-8678-4BBF-BAB6-0D7C85B34BA7}"/>
              </a:ext>
            </a:extLst>
          </p:cNvPr>
          <p:cNvSpPr>
            <a:spLocks noChangeArrowheads="1"/>
          </p:cNvSpPr>
          <p:nvPr/>
        </p:nvSpPr>
        <p:spPr bwMode="auto">
          <a:xfrm>
            <a:off x="684213" y="333375"/>
            <a:ext cx="619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spcBef>
                <a:spcPct val="0"/>
              </a:spcBef>
              <a:buClrTx/>
              <a:buSzTx/>
              <a:buFontTx/>
              <a:buNone/>
              <a:defRPr/>
            </a:pPr>
            <a:r>
              <a:rPr lang="zh-TW" altLang="en-US" sz="1800" dirty="0">
                <a:latin typeface="Arial" charset="0"/>
              </a:rPr>
              <a:t>中</a:t>
            </a:r>
            <a:r>
              <a:rPr kumimoji="0" lang="zh-TW" altLang="en-US" sz="2400" dirty="0">
                <a:ln w="6350">
                  <a:noFill/>
                </a:ln>
                <a:solidFill>
                  <a:prstClr val="black"/>
                </a:solidFill>
                <a:latin typeface="微軟正黑體"/>
                <a:ea typeface="微軟正黑體"/>
                <a:cs typeface="+mj-cs"/>
              </a:rPr>
              <a:t>中等師資培育類科正式名稱</a:t>
            </a:r>
            <a:r>
              <a:rPr lang="zh-TW" altLang="en-US" sz="2400" dirty="0">
                <a:latin typeface="Arial" charset="0"/>
              </a:rPr>
              <a:t>中等師資培育類科正</a:t>
            </a:r>
            <a:r>
              <a:rPr lang="zh-TW" altLang="zh-TW" sz="2400" dirty="0">
                <a:latin typeface="Arial" charset="0"/>
              </a:rPr>
              <a:t>中等師資培育類科正式名稱</a:t>
            </a:r>
            <a:r>
              <a:rPr lang="zh-TW" altLang="en-US" sz="2400" dirty="0">
                <a:latin typeface="Arial" charset="0"/>
              </a:rPr>
              <a:t>式名稱等師資培育</a:t>
            </a:r>
            <a:r>
              <a:rPr lang="zh-TW" altLang="en-US" sz="1800" dirty="0">
                <a:latin typeface="Arial" charset="0"/>
              </a:rPr>
              <a:t>類科正式名稱</a:t>
            </a:r>
          </a:p>
        </p:txBody>
      </p:sp>
      <p:graphicFrame>
        <p:nvGraphicFramePr>
          <p:cNvPr id="4" name="表格 3">
            <a:extLst>
              <a:ext uri="{FF2B5EF4-FFF2-40B4-BE49-F238E27FC236}">
                <a16:creationId xmlns:a16="http://schemas.microsoft.com/office/drawing/2014/main" xmlns="" id="{7AADB0C1-B63D-4D09-8B41-45D9FD735F4E}"/>
              </a:ext>
            </a:extLst>
          </p:cNvPr>
          <p:cNvGraphicFramePr>
            <a:graphicFrameLocks noGrp="1"/>
          </p:cNvGraphicFramePr>
          <p:nvPr>
            <p:extLst>
              <p:ext uri="{D42A27DB-BD31-4B8C-83A1-F6EECF244321}">
                <p14:modId xmlns:p14="http://schemas.microsoft.com/office/powerpoint/2010/main" val="289463632"/>
              </p:ext>
            </p:extLst>
          </p:nvPr>
        </p:nvGraphicFramePr>
        <p:xfrm>
          <a:off x="611560" y="333375"/>
          <a:ext cx="8208913" cy="6404830"/>
        </p:xfrm>
        <a:graphic>
          <a:graphicData uri="http://schemas.openxmlformats.org/drawingml/2006/table">
            <a:tbl>
              <a:tblPr firstRow="1" firstCol="1" bandRow="1">
                <a:tableStyleId>{5C22544A-7EE6-4342-B048-85BDC9FD1C3A}</a:tableStyleId>
              </a:tblPr>
              <a:tblGrid>
                <a:gridCol w="1807467">
                  <a:extLst>
                    <a:ext uri="{9D8B030D-6E8A-4147-A177-3AD203B41FA5}">
                      <a16:colId xmlns:a16="http://schemas.microsoft.com/office/drawing/2014/main" xmlns="" val="20000"/>
                    </a:ext>
                  </a:extLst>
                </a:gridCol>
                <a:gridCol w="2485266">
                  <a:extLst>
                    <a:ext uri="{9D8B030D-6E8A-4147-A177-3AD203B41FA5}">
                      <a16:colId xmlns:a16="http://schemas.microsoft.com/office/drawing/2014/main" xmlns="" val="20001"/>
                    </a:ext>
                  </a:extLst>
                </a:gridCol>
                <a:gridCol w="2108712">
                  <a:extLst>
                    <a:ext uri="{9D8B030D-6E8A-4147-A177-3AD203B41FA5}">
                      <a16:colId xmlns:a16="http://schemas.microsoft.com/office/drawing/2014/main" xmlns="" val="20002"/>
                    </a:ext>
                  </a:extLst>
                </a:gridCol>
                <a:gridCol w="1807468">
                  <a:extLst>
                    <a:ext uri="{9D8B030D-6E8A-4147-A177-3AD203B41FA5}">
                      <a16:colId xmlns:a16="http://schemas.microsoft.com/office/drawing/2014/main" xmlns="" val="20003"/>
                    </a:ext>
                  </a:extLst>
                </a:gridCol>
              </a:tblGrid>
              <a:tr h="240407">
                <a:tc>
                  <a:txBody>
                    <a:bodyPr/>
                    <a:lstStyle/>
                    <a:p>
                      <a:pPr algn="ctr">
                        <a:spcAft>
                          <a:spcPts val="0"/>
                        </a:spcAft>
                      </a:pPr>
                      <a:r>
                        <a:rPr lang="zh-TW" sz="1100" kern="100" dirty="0">
                          <a:solidFill>
                            <a:srgbClr val="FF0000"/>
                          </a:solidFill>
                          <a:effectLst/>
                        </a:rPr>
                        <a:t>高中</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100" kern="100" dirty="0">
                          <a:solidFill>
                            <a:srgbClr val="FF0000"/>
                          </a:solidFill>
                          <a:effectLst/>
                        </a:rPr>
                        <a:t>國中</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100" kern="100" dirty="0">
                          <a:solidFill>
                            <a:srgbClr val="FF0000"/>
                          </a:solidFill>
                          <a:effectLst/>
                        </a:rPr>
                        <a:t>高職</a:t>
                      </a:r>
                      <a:r>
                        <a:rPr lang="en-US" altLang="zh-TW" sz="1100" kern="100" dirty="0">
                          <a:solidFill>
                            <a:srgbClr val="FF0000"/>
                          </a:solidFill>
                          <a:effectLst/>
                        </a:rPr>
                        <a:t>(107</a:t>
                      </a:r>
                      <a:r>
                        <a:rPr lang="zh-TW" altLang="en-US" sz="1100" kern="100" dirty="0">
                          <a:solidFill>
                            <a:srgbClr val="FF0000"/>
                          </a:solidFill>
                          <a:effectLst/>
                        </a:rPr>
                        <a:t>級之前</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tc>
                  <a:txBody>
                    <a:bodyPr/>
                    <a:lstStyle/>
                    <a:p>
                      <a:pPr algn="ctr">
                        <a:spcAft>
                          <a:spcPts val="0"/>
                        </a:spcAft>
                      </a:pPr>
                      <a:r>
                        <a:rPr lang="zh-TW" sz="1100" kern="100" dirty="0">
                          <a:solidFill>
                            <a:srgbClr val="FF0000"/>
                          </a:solidFill>
                          <a:effectLst/>
                        </a:rPr>
                        <a:t>合併</a:t>
                      </a:r>
                      <a:r>
                        <a:rPr lang="en-US" altLang="zh-TW" sz="1100" kern="100" dirty="0">
                          <a:solidFill>
                            <a:srgbClr val="FF0000"/>
                          </a:solidFill>
                          <a:effectLst/>
                        </a:rPr>
                        <a:t>(108</a:t>
                      </a:r>
                      <a:r>
                        <a:rPr lang="zh-TW" altLang="en-US" sz="1100" kern="100" dirty="0">
                          <a:solidFill>
                            <a:srgbClr val="FF0000"/>
                          </a:solidFill>
                          <a:effectLst/>
                        </a:rPr>
                        <a:t>級之後</a:t>
                      </a:r>
                      <a:r>
                        <a:rPr lang="en-US" altLang="zh-TW" sz="1100" kern="100" dirty="0">
                          <a:solidFill>
                            <a:srgbClr val="FF0000"/>
                          </a:solidFill>
                          <a:effectLst/>
                        </a:rPr>
                        <a:t>)</a:t>
                      </a:r>
                      <a:endParaRPr lang="zh-TW" sz="1100" kern="100" dirty="0">
                        <a:solidFill>
                          <a:srgbClr val="FF0000"/>
                        </a:solidFill>
                        <a:effectLst/>
                        <a:latin typeface="Calibri"/>
                        <a:ea typeface="新細明體"/>
                        <a:cs typeface="Times New Roman"/>
                      </a:endParaRPr>
                    </a:p>
                  </a:txBody>
                  <a:tcPr marL="63486" marR="63486" marT="0" marB="0"/>
                </a:tc>
                <a:extLst>
                  <a:ext uri="{0D108BD9-81ED-4DB2-BD59-A6C34878D82A}">
                    <a16:rowId xmlns:a16="http://schemas.microsoft.com/office/drawing/2014/main" xmlns="" val="10000"/>
                  </a:ext>
                </a:extLst>
              </a:tr>
              <a:tr h="338951">
                <a:tc>
                  <a:txBody>
                    <a:bodyPr/>
                    <a:lstStyle/>
                    <a:p>
                      <a:pPr>
                        <a:spcAft>
                          <a:spcPts val="0"/>
                        </a:spcAft>
                      </a:pPr>
                      <a:r>
                        <a:rPr lang="zh-TW" sz="1100" kern="100" dirty="0">
                          <a:effectLst/>
                        </a:rPr>
                        <a:t>高級中等學校國文科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國民中學語文學習領域國文專</a:t>
                      </a:r>
                      <a:r>
                        <a:rPr lang="zh-TW" altLang="en-US" sz="1100" kern="100" dirty="0">
                          <a:effectLst/>
                        </a:rPr>
                        <a:t>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latin typeface="Calibri"/>
                          <a:ea typeface="新細明體"/>
                          <a:cs typeface="Times New Roman"/>
                        </a:rPr>
                        <a:t>中等學校語文領域國語文專長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1"/>
                  </a:ext>
                </a:extLst>
              </a:tr>
              <a:tr h="338951">
                <a:tc>
                  <a:txBody>
                    <a:bodyPr/>
                    <a:lstStyle/>
                    <a:p>
                      <a:pPr>
                        <a:spcAft>
                          <a:spcPts val="0"/>
                        </a:spcAft>
                      </a:pPr>
                      <a:r>
                        <a:rPr lang="zh-TW" sz="1100" kern="100" dirty="0">
                          <a:effectLst/>
                        </a:rPr>
                        <a:t>高級中等學校英文科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國民中學語文學習領域英語專長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latin typeface="Calibri"/>
                          <a:ea typeface="新細明體"/>
                          <a:cs typeface="Times New Roman"/>
                        </a:rPr>
                        <a:t>中等學校語文領域英語文專長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2"/>
                  </a:ext>
                </a:extLst>
              </a:tr>
              <a:tr h="338951">
                <a:tc>
                  <a:txBody>
                    <a:bodyPr/>
                    <a:lstStyle/>
                    <a:p>
                      <a:pPr>
                        <a:spcAft>
                          <a:spcPts val="0"/>
                        </a:spcAft>
                      </a:pPr>
                      <a:r>
                        <a:rPr lang="zh-TW" sz="1100" kern="100" dirty="0">
                          <a:effectLst/>
                        </a:rPr>
                        <a:t>高級中等學校數學科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國民中學數學學習領域數學專長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a:t>
                      </a:r>
                      <a:r>
                        <a:rPr lang="zh-TW" sz="1100" kern="100" dirty="0">
                          <a:effectLst/>
                        </a:rPr>
                        <a:t>數學</a:t>
                      </a:r>
                      <a:r>
                        <a:rPr lang="zh-TW" altLang="en-US" sz="1100" kern="100" dirty="0">
                          <a:effectLst/>
                        </a:rPr>
                        <a:t>領域數學專長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3"/>
                  </a:ext>
                </a:extLst>
              </a:tr>
              <a:tr h="508427">
                <a:tc>
                  <a:txBody>
                    <a:bodyPr/>
                    <a:lstStyle/>
                    <a:p>
                      <a:pPr>
                        <a:spcAft>
                          <a:spcPts val="0"/>
                        </a:spcAft>
                      </a:pPr>
                      <a:r>
                        <a:rPr lang="zh-TW" sz="1100" kern="100" dirty="0">
                          <a:effectLst/>
                        </a:rPr>
                        <a:t>高級中等學校生物科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國民中學自然與生活科技學習領域生物專長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中等學校自然科學領域生物專長</a:t>
                      </a:r>
                    </a:p>
                    <a:p>
                      <a:pPr>
                        <a:spcAft>
                          <a:spcPts val="0"/>
                        </a:spcAft>
                      </a:pP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4"/>
                  </a:ext>
                </a:extLst>
              </a:tr>
              <a:tr h="508427">
                <a:tc>
                  <a:txBody>
                    <a:bodyPr/>
                    <a:lstStyle/>
                    <a:p>
                      <a:pPr>
                        <a:spcAft>
                          <a:spcPts val="0"/>
                        </a:spcAft>
                      </a:pPr>
                      <a:r>
                        <a:rPr lang="zh-TW" sz="1100" kern="100" dirty="0">
                          <a:effectLst/>
                        </a:rPr>
                        <a:t>高級中等學校物理科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國民中學自然與生活科技學習領域物理專長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中等學校自然科學領域物理專長</a:t>
                      </a:r>
                    </a:p>
                    <a:p>
                      <a:pPr>
                        <a:spcAft>
                          <a:spcPts val="0"/>
                        </a:spcAft>
                      </a:pP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5"/>
                  </a:ext>
                </a:extLst>
              </a:tr>
              <a:tr h="349605">
                <a:tc>
                  <a:txBody>
                    <a:bodyPr/>
                    <a:lstStyle/>
                    <a:p>
                      <a:pPr>
                        <a:spcAft>
                          <a:spcPts val="0"/>
                        </a:spcAft>
                      </a:pPr>
                      <a:r>
                        <a:rPr lang="zh-TW" sz="1100" kern="100" dirty="0">
                          <a:effectLst/>
                        </a:rPr>
                        <a:t>高級中等學校化學科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國民中學自然與生活科技學習領域化學專長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中等學校自然科學領域</a:t>
                      </a:r>
                      <a:r>
                        <a:rPr lang="zh-TW" sz="1100" kern="100" dirty="0">
                          <a:effectLst/>
                        </a:rPr>
                        <a:t>化學</a:t>
                      </a:r>
                      <a:r>
                        <a:rPr lang="zh-TW" altLang="en-US" sz="1100" kern="100" dirty="0">
                          <a:effectLst/>
                        </a:rPr>
                        <a:t>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6"/>
                  </a:ext>
                </a:extLst>
              </a:tr>
              <a:tr h="402408">
                <a:tc>
                  <a:txBody>
                    <a:bodyPr/>
                    <a:lstStyle/>
                    <a:p>
                      <a:pPr>
                        <a:spcAft>
                          <a:spcPts val="0"/>
                        </a:spcAft>
                      </a:pPr>
                      <a:r>
                        <a:rPr lang="zh-TW" sz="1100" kern="100" dirty="0">
                          <a:effectLst/>
                        </a:rPr>
                        <a:t>高級中等學校歷史科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國民中學社會學習領域歷史專長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中等學校社會領域歷史專長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7"/>
                  </a:ext>
                </a:extLst>
              </a:tr>
              <a:tr h="338951">
                <a:tc>
                  <a:txBody>
                    <a:bodyPr/>
                    <a:lstStyle/>
                    <a:p>
                      <a:pPr>
                        <a:spcAft>
                          <a:spcPts val="0"/>
                        </a:spcAft>
                      </a:pPr>
                      <a:r>
                        <a:rPr lang="zh-TW" sz="1100" kern="100" dirty="0">
                          <a:effectLst/>
                        </a:rPr>
                        <a:t>高級中等學校公民與社會科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國民中學社會學習領域公民專長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a:t>
                      </a:r>
                      <a:r>
                        <a:rPr lang="zh-TW" sz="1100" kern="100" dirty="0">
                          <a:effectLst/>
                        </a:rPr>
                        <a:t>社會</a:t>
                      </a:r>
                      <a:r>
                        <a:rPr lang="zh-TW" altLang="en-US" sz="1100" kern="100" dirty="0">
                          <a:effectLst/>
                        </a:rPr>
                        <a:t>領域公民與社會專長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8"/>
                  </a:ext>
                </a:extLst>
              </a:tr>
              <a:tr h="338951">
                <a:tc>
                  <a:txBody>
                    <a:bodyPr/>
                    <a:lstStyle/>
                    <a:p>
                      <a:pPr>
                        <a:spcAft>
                          <a:spcPts val="0"/>
                        </a:spcAft>
                      </a:pPr>
                      <a:r>
                        <a:rPr lang="zh-TW" sz="1100" kern="100" dirty="0">
                          <a:effectLst/>
                        </a:rPr>
                        <a:t>高級中等學校生命教育科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高級中等學校綜合活動領域生命教育科</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09"/>
                  </a:ext>
                </a:extLst>
              </a:tr>
              <a:tr h="349605">
                <a:tc>
                  <a:txBody>
                    <a:bodyPr/>
                    <a:lstStyle/>
                    <a:p>
                      <a:pPr>
                        <a:spcAft>
                          <a:spcPts val="0"/>
                        </a:spcAft>
                      </a:pPr>
                      <a:r>
                        <a:rPr lang="zh-TW" sz="1100" kern="100" dirty="0">
                          <a:effectLst/>
                        </a:rPr>
                        <a:t>高級中等學校音樂科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國民中學藝術與人文學習領域音樂藝術專長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中等學校藝術領域</a:t>
                      </a:r>
                      <a:r>
                        <a:rPr lang="zh-TW" sz="1100" kern="100" dirty="0">
                          <a:effectLst/>
                        </a:rPr>
                        <a:t>音樂</a:t>
                      </a:r>
                      <a:r>
                        <a:rPr lang="zh-TW" altLang="en-US" sz="1100" kern="100" dirty="0">
                          <a:effectLst/>
                        </a:rPr>
                        <a:t>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0"/>
                  </a:ext>
                </a:extLst>
              </a:tr>
              <a:tr h="430831">
                <a:tc>
                  <a:txBody>
                    <a:bodyPr/>
                    <a:lstStyle/>
                    <a:p>
                      <a:pPr>
                        <a:spcAft>
                          <a:spcPts val="0"/>
                        </a:spcAft>
                      </a:pPr>
                      <a:r>
                        <a:rPr lang="zh-TW" sz="1100" kern="100" dirty="0">
                          <a:effectLst/>
                        </a:rPr>
                        <a:t>高級中等學校美術科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國民中學藝術與人文學習領域視覺藝術專長</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altLang="en-US" sz="1100" kern="100" dirty="0">
                          <a:effectLst/>
                        </a:rPr>
                        <a:t>中等學校藝術領域視覺藝術專長與藝術領域美術科</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1"/>
                  </a:ext>
                </a:extLst>
              </a:tr>
              <a:tr h="338951">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高級中等學校食品群</a:t>
                      </a:r>
                      <a:r>
                        <a:rPr lang="en-US" sz="1100" kern="100" dirty="0">
                          <a:effectLst/>
                        </a:rPr>
                        <a:t>-</a:t>
                      </a:r>
                      <a:r>
                        <a:rPr lang="zh-TW" sz="1100" kern="100" dirty="0">
                          <a:effectLst/>
                        </a:rPr>
                        <a:t>食品加工科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高級中等學校食品群</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2"/>
                  </a:ext>
                </a:extLst>
              </a:tr>
              <a:tr h="174805">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高級中等學校食品群</a:t>
                      </a:r>
                      <a:r>
                        <a:rPr lang="en-US" sz="1100" kern="100" dirty="0">
                          <a:effectLst/>
                        </a:rPr>
                        <a:t>-</a:t>
                      </a:r>
                      <a:r>
                        <a:rPr lang="zh-TW" sz="1100" kern="100" dirty="0">
                          <a:effectLst/>
                        </a:rPr>
                        <a:t>食品科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高級中等學校食品群</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3"/>
                  </a:ext>
                </a:extLst>
              </a:tr>
              <a:tr h="338951">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高級中等學校餐旅群</a:t>
                      </a:r>
                      <a:r>
                        <a:rPr lang="en-US" sz="1100" kern="100" dirty="0">
                          <a:effectLst/>
                        </a:rPr>
                        <a:t>-</a:t>
                      </a:r>
                      <a:r>
                        <a:rPr lang="zh-TW" sz="1100" kern="100" dirty="0">
                          <a:effectLst/>
                        </a:rPr>
                        <a:t>餐飲管理科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高級中等學校餐旅群</a:t>
                      </a:r>
                      <a:r>
                        <a:rPr lang="en-US" altLang="zh-TW" sz="1100" kern="100" dirty="0">
                          <a:effectLst/>
                        </a:rPr>
                        <a:t>-</a:t>
                      </a:r>
                      <a:r>
                        <a:rPr lang="zh-TW" altLang="en-US" sz="1100" kern="100" dirty="0">
                          <a:effectLst/>
                        </a:rPr>
                        <a:t>餐飲專長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4"/>
                  </a:ext>
                </a:extLst>
              </a:tr>
              <a:tr h="718053">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高級中等學校農業群</a:t>
                      </a:r>
                      <a:r>
                        <a:rPr lang="en-US" sz="1100" kern="100" dirty="0">
                          <a:effectLst/>
                        </a:rPr>
                        <a:t>-</a:t>
                      </a:r>
                      <a:r>
                        <a:rPr lang="zh-TW" sz="1100" kern="100" dirty="0">
                          <a:effectLst/>
                        </a:rPr>
                        <a:t>畜產保健科</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高級中等學校農業群</a:t>
                      </a:r>
                      <a:r>
                        <a:rPr lang="en-US" altLang="zh-TW" sz="1100" kern="100" dirty="0">
                          <a:effectLst/>
                        </a:rPr>
                        <a:t>-</a:t>
                      </a:r>
                      <a:r>
                        <a:rPr lang="zh-TW" altLang="en-US" sz="1100" kern="100" dirty="0">
                          <a:effectLst/>
                        </a:rPr>
                        <a:t>農業生產與休閒生態專長</a:t>
                      </a:r>
                      <a:endParaRPr lang="en-US" altLang="zh-TW" sz="1100" kern="100" dirty="0">
                        <a:effectLst/>
                      </a:endParaRPr>
                    </a:p>
                    <a:p>
                      <a:pPr>
                        <a:spcAft>
                          <a:spcPts val="0"/>
                        </a:spcAft>
                      </a:pPr>
                      <a:r>
                        <a:rPr lang="zh-TW" altLang="en-US" sz="1100" kern="100" dirty="0">
                          <a:effectLst/>
                          <a:latin typeface="Calibri"/>
                          <a:ea typeface="新細明體"/>
                          <a:cs typeface="Times New Roman"/>
                        </a:rPr>
                        <a:t>高級中等學校農業群</a:t>
                      </a:r>
                      <a:r>
                        <a:rPr lang="en-US" altLang="zh-TW" sz="1100" kern="100" dirty="0">
                          <a:effectLst/>
                          <a:latin typeface="Calibri"/>
                          <a:ea typeface="新細明體"/>
                          <a:cs typeface="Times New Roman"/>
                        </a:rPr>
                        <a:t>-</a:t>
                      </a:r>
                      <a:r>
                        <a:rPr lang="zh-TW" altLang="en-US" sz="1100" kern="100" dirty="0">
                          <a:effectLst/>
                          <a:latin typeface="Calibri"/>
                          <a:ea typeface="新細明體"/>
                          <a:cs typeface="Times New Roman"/>
                        </a:rPr>
                        <a:t>動物飼養與保健專長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5"/>
                  </a:ext>
                </a:extLst>
              </a:tr>
              <a:tr h="349605">
                <a:tc>
                  <a:txBody>
                    <a:bodyPr/>
                    <a:lstStyle/>
                    <a:p>
                      <a:pPr>
                        <a:spcAft>
                          <a:spcPts val="0"/>
                        </a:spcAft>
                      </a:pPr>
                      <a:r>
                        <a:rPr lang="en-US" sz="1100" kern="100">
                          <a:effectLst/>
                        </a:rPr>
                        <a:t> </a:t>
                      </a:r>
                      <a:endParaRPr lang="zh-TW" sz="1100" kern="10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zh-TW" sz="1100" kern="100" dirty="0">
                          <a:effectLst/>
                        </a:rPr>
                        <a:t>高級中等學校外語群</a:t>
                      </a:r>
                      <a:r>
                        <a:rPr lang="en-US" sz="1100" kern="100" dirty="0">
                          <a:effectLst/>
                        </a:rPr>
                        <a:t>-</a:t>
                      </a:r>
                      <a:r>
                        <a:rPr lang="zh-TW" sz="1100" kern="100" dirty="0">
                          <a:effectLst/>
                        </a:rPr>
                        <a:t>應用外語科日文組</a:t>
                      </a:r>
                      <a:endParaRPr lang="zh-TW" sz="1100" kern="100" dirty="0">
                        <a:effectLst/>
                        <a:latin typeface="Calibri"/>
                        <a:ea typeface="新細明體"/>
                        <a:cs typeface="Times New Roman"/>
                      </a:endParaRPr>
                    </a:p>
                  </a:txBody>
                  <a:tcPr marL="63486" marR="63486" marT="0" marB="0"/>
                </a:tc>
                <a:tc>
                  <a:txBody>
                    <a:bodyPr/>
                    <a:lstStyle/>
                    <a:p>
                      <a:pPr>
                        <a:spcAft>
                          <a:spcPts val="0"/>
                        </a:spcAft>
                      </a:pPr>
                      <a:r>
                        <a:rPr lang="en-US" sz="1100" kern="100" dirty="0">
                          <a:effectLst/>
                        </a:rPr>
                        <a:t> </a:t>
                      </a:r>
                      <a:r>
                        <a:rPr lang="zh-TW" altLang="en-US" sz="1100" kern="100" dirty="0">
                          <a:effectLst/>
                        </a:rPr>
                        <a:t>高級中等學校外語群</a:t>
                      </a:r>
                      <a:r>
                        <a:rPr lang="en-US" altLang="zh-TW" sz="1100" kern="100" dirty="0">
                          <a:effectLst/>
                        </a:rPr>
                        <a:t>-</a:t>
                      </a:r>
                      <a:r>
                        <a:rPr lang="zh-TW" altLang="en-US" sz="1100" kern="100" dirty="0">
                          <a:effectLst/>
                        </a:rPr>
                        <a:t>日語專長</a:t>
                      </a:r>
                      <a:endParaRPr lang="zh-TW" sz="1100" kern="100" dirty="0">
                        <a:effectLst/>
                        <a:latin typeface="Calibri"/>
                        <a:ea typeface="新細明體"/>
                        <a:cs typeface="Times New Roman"/>
                      </a:endParaRPr>
                    </a:p>
                  </a:txBody>
                  <a:tcPr marL="63486" marR="63486" marT="0" marB="0"/>
                </a:tc>
                <a:extLst>
                  <a:ext uri="{0D108BD9-81ED-4DB2-BD59-A6C34878D82A}">
                    <a16:rowId xmlns:a16="http://schemas.microsoft.com/office/drawing/2014/main" xmlns="" val="1001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F494582-78CB-46EC-BC35-CB0D4A61B046}"/>
              </a:ext>
            </a:extLst>
          </p:cNvPr>
          <p:cNvSpPr>
            <a:spLocks noGrp="1"/>
          </p:cNvSpPr>
          <p:nvPr>
            <p:ph type="title"/>
          </p:nvPr>
        </p:nvSpPr>
        <p:spPr>
          <a:xfrm>
            <a:off x="457200" y="274638"/>
            <a:ext cx="8229600" cy="1426170"/>
          </a:xfrm>
        </p:spPr>
        <p:txBody>
          <a:bodyPr>
            <a:normAutofit fontScale="90000"/>
          </a:bodyPr>
          <a:lstStyle/>
          <a:p>
            <a:pPr>
              <a:defRPr/>
            </a:pPr>
            <a:r>
              <a:rPr lang="zh-TW" altLang="en-US" dirty="0">
                <a:solidFill>
                  <a:schemeClr val="bg1"/>
                </a:solidFill>
              </a:rPr>
              <a:t>專業稿本</a:t>
            </a:r>
            <a:r>
              <a:rPr lang="en-US" altLang="zh-TW" dirty="0">
                <a:solidFill>
                  <a:schemeClr val="bg1"/>
                </a:solidFill>
              </a:rPr>
              <a:t>(</a:t>
            </a:r>
            <a:r>
              <a:rPr lang="zh-TW" altLang="en-US" dirty="0">
                <a:solidFill>
                  <a:schemeClr val="bg1"/>
                </a:solidFill>
              </a:rPr>
              <a:t>正面</a:t>
            </a:r>
            <a:r>
              <a:rPr lang="en-US" altLang="zh-TW" dirty="0">
                <a:solidFill>
                  <a:schemeClr val="bg1"/>
                </a:solidFill>
              </a:rPr>
              <a:t>)</a:t>
            </a:r>
            <a:br>
              <a:rPr lang="en-US" altLang="zh-TW" dirty="0">
                <a:solidFill>
                  <a:schemeClr val="bg1"/>
                </a:solidFill>
              </a:rPr>
            </a:br>
            <a:r>
              <a:rPr lang="zh-TW" altLang="en-US" sz="3100" dirty="0">
                <a:solidFill>
                  <a:srgbClr val="00B0F0"/>
                </a:solidFill>
                <a:effectLst/>
              </a:rPr>
              <a:t>師培網頁首頁→法規表單→實習</a:t>
            </a:r>
            <a:r>
              <a:rPr lang="en-US" altLang="zh-TW" sz="3100" dirty="0">
                <a:solidFill>
                  <a:srgbClr val="00B0F0"/>
                </a:solidFill>
                <a:effectLst/>
              </a:rPr>
              <a:t>/</a:t>
            </a:r>
            <a:r>
              <a:rPr lang="zh-TW" altLang="en-US" sz="3100" dirty="0">
                <a:solidFill>
                  <a:srgbClr val="00B0F0"/>
                </a:solidFill>
                <a:effectLst/>
              </a:rPr>
              <a:t>結業生專用→新制修畢師資職前教育證明書稿本</a:t>
            </a:r>
            <a:r>
              <a:rPr lang="en-US" altLang="zh-TW" sz="3100" dirty="0">
                <a:solidFill>
                  <a:srgbClr val="00B0F0"/>
                </a:solidFill>
                <a:effectLst/>
              </a:rPr>
              <a:t>(</a:t>
            </a:r>
            <a:r>
              <a:rPr lang="zh-TW" altLang="en-US" sz="3100" dirty="0">
                <a:solidFill>
                  <a:srgbClr val="00B0F0"/>
                </a:solidFill>
                <a:effectLst/>
              </a:rPr>
              <a:t>正面</a:t>
            </a:r>
            <a:r>
              <a:rPr lang="en-US" altLang="zh-TW" sz="3100" dirty="0">
                <a:solidFill>
                  <a:srgbClr val="00B0F0"/>
                </a:solidFill>
                <a:effectLst/>
              </a:rPr>
              <a:t>)</a:t>
            </a:r>
            <a:endParaRPr lang="zh-TW" altLang="en-US" sz="3100" dirty="0">
              <a:solidFill>
                <a:srgbClr val="00B0F0"/>
              </a:solidFill>
              <a:effectLst/>
            </a:endParaRPr>
          </a:p>
        </p:txBody>
      </p:sp>
      <p:sp>
        <p:nvSpPr>
          <p:cNvPr id="24579" name="投影片編號版面配置區 3">
            <a:extLst>
              <a:ext uri="{FF2B5EF4-FFF2-40B4-BE49-F238E27FC236}">
                <a16:creationId xmlns:a16="http://schemas.microsoft.com/office/drawing/2014/main" xmlns="" id="{3380C550-A73C-4B73-B579-3DA8BD79CF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C38413E-41A1-4CA1-8B38-B239398DB5B5}" type="slidenum">
              <a:rPr lang="zh-TW" altLang="en-US" sz="1200">
                <a:solidFill>
                  <a:srgbClr val="BCBCBC"/>
                </a:solidFill>
                <a:latin typeface="Arial" panose="020B0604020202020204" pitchFamily="34" charset="0"/>
              </a:rPr>
              <a:pPr>
                <a:spcBef>
                  <a:spcPct val="0"/>
                </a:spcBef>
                <a:buClrTx/>
                <a:buSzTx/>
                <a:buFontTx/>
                <a:buNone/>
              </a:pPr>
              <a:t>33</a:t>
            </a:fld>
            <a:endParaRPr lang="zh-TW" altLang="en-US" sz="1200">
              <a:solidFill>
                <a:srgbClr val="BCBCBC"/>
              </a:solidFill>
              <a:latin typeface="Arial" panose="020B0604020202020204" pitchFamily="34" charset="0"/>
            </a:endParaRPr>
          </a:p>
        </p:txBody>
      </p:sp>
      <p:sp>
        <p:nvSpPr>
          <p:cNvPr id="15364" name="內容版面配置區 5">
            <a:extLst>
              <a:ext uri="{FF2B5EF4-FFF2-40B4-BE49-F238E27FC236}">
                <a16:creationId xmlns:a16="http://schemas.microsoft.com/office/drawing/2014/main" xmlns="" id="{B878AA85-A92C-4FF2-9642-F10C324F1BE3}"/>
              </a:ext>
            </a:extLst>
          </p:cNvPr>
          <p:cNvSpPr txBox="1">
            <a:spLocks/>
          </p:cNvSpPr>
          <p:nvPr/>
        </p:nvSpPr>
        <p:spPr bwMode="auto">
          <a:xfrm>
            <a:off x="4733925" y="1916113"/>
            <a:ext cx="4103688" cy="3851275"/>
          </a:xfrm>
          <a:prstGeom prst="rect">
            <a:avLst/>
          </a:prstGeom>
          <a:noFill/>
          <a:ln>
            <a:noFill/>
          </a:ln>
        </p:spPr>
        <p:txBody>
          <a:bodyPr/>
          <a:lstStyle>
            <a:lvl1pPr marL="547688" indent="-411163"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證書字號</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承辦人統一作業，結業同學勿填</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姓名</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身分證字號</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出生年月日</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4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專門課程名稱</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3000"/>
              </a:lnSpc>
              <a:buFont typeface="Wingdings 2" pitchFamily="18" charset="2"/>
              <a:buNone/>
              <a:defRPr/>
            </a:pP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請參考</a:t>
            </a:r>
            <a:r>
              <a:rPr kumimoji="0" lang="zh-TW" altLang="en-US" sz="1800" u="sng" dirty="0">
                <a:solidFill>
                  <a:schemeClr val="bg1"/>
                </a:solidFill>
                <a:latin typeface="Adobe 繁黑體 Std B" pitchFamily="34" charset="-120"/>
                <a:ea typeface="Adobe 繁黑體 Std B" pitchFamily="34" charset="-120"/>
                <a:cs typeface="Arial Unicode MS" pitchFamily="34" charset="-120"/>
              </a:rPr>
              <a:t>任教專門課程一覽表</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中之</a:t>
            </a:r>
            <a:r>
              <a:rPr kumimoji="0" lang="zh-TW" altLang="zh-TW" sz="1800" dirty="0">
                <a:solidFill>
                  <a:schemeClr val="bg1"/>
                </a:solidFill>
                <a:latin typeface="Adobe 繁黑體 Std B" pitchFamily="34" charset="-120"/>
                <a:ea typeface="Adobe 繁黑體 Std B" pitchFamily="34" charset="-120"/>
                <a:cs typeface="Arial Unicode MS" pitchFamily="34" charset="-120"/>
              </a:rPr>
              <a:t>任教</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3000"/>
              </a:lnSpc>
              <a:buFont typeface="Wingdings 2" pitchFamily="18" charset="2"/>
              <a:buNone/>
              <a:defRPr/>
            </a:pPr>
            <a:r>
              <a:rPr kumimoji="0" lang="zh-TW" altLang="zh-TW" sz="1800" dirty="0">
                <a:solidFill>
                  <a:schemeClr val="bg1"/>
                </a:solidFill>
                <a:latin typeface="Adobe 繁黑體 Std B" pitchFamily="34" charset="-120"/>
                <a:ea typeface="Adobe 繁黑體 Std B" pitchFamily="34" charset="-120"/>
                <a:cs typeface="Arial Unicode MS" pitchFamily="34" charset="-120"/>
              </a:rPr>
              <a:t>領域專長科別</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日期 </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 一律填上</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111</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年</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7</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月</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15</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日</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p>
          <a:p>
            <a:pPr marL="136525" indent="0" eaLnBrk="1" hangingPunct="1">
              <a:lnSpc>
                <a:spcPts val="24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字體統一使用「</a:t>
            </a:r>
            <a:r>
              <a:rPr kumimoji="0" lang="zh-TW" altLang="en-US" sz="1800" b="1" dirty="0">
                <a:solidFill>
                  <a:srgbClr val="FF0000"/>
                </a:solidFill>
                <a:latin typeface="Adobe 楷体 Std R" pitchFamily="18" charset="-128"/>
                <a:ea typeface="Adobe 楷体 Std R" pitchFamily="18" charset="-128"/>
                <a:cs typeface="Arial Unicode MS" pitchFamily="34" charset="-120"/>
              </a:rPr>
              <a:t>標楷體</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a:t>
            </a: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marL="136525" indent="0" eaLnBrk="1" hangingPunct="1">
              <a:lnSpc>
                <a:spcPts val="2400"/>
              </a:lnSpc>
              <a:buFont typeface="Wingdings 2" pitchFamily="18" charset="2"/>
              <a:buNone/>
              <a:defRPr/>
            </a:pPr>
            <a:endParaRPr kumimoji="0" lang="en-US" altLang="zh-TW" sz="1800" dirty="0">
              <a:solidFill>
                <a:srgbClr val="FF0000"/>
              </a:solidFill>
              <a:latin typeface="Adobe 繁黑體 Std B" pitchFamily="34" charset="-120"/>
              <a:ea typeface="Adobe 繁黑體 Std B" pitchFamily="34" charset="-120"/>
              <a:cs typeface="Arial Unicode MS" pitchFamily="34" charset="-120"/>
            </a:endParaRPr>
          </a:p>
          <a:p>
            <a:pPr marL="136525" indent="0" eaLnBrk="1" hangingPunct="1">
              <a:lnSpc>
                <a:spcPts val="2400"/>
              </a:lnSpc>
              <a:buFont typeface="Wingdings 2" pitchFamily="18" charset="2"/>
              <a:buNone/>
              <a:defRPr/>
            </a:pPr>
            <a:r>
              <a:rPr kumimoji="0" lang="zh-TW" altLang="en-US" sz="1600" dirty="0">
                <a:solidFill>
                  <a:srgbClr val="FF0000"/>
                </a:solidFill>
                <a:latin typeface="Adobe 繁黑體 Std B" pitchFamily="34" charset="-120"/>
                <a:ea typeface="Adobe 繁黑體 Std B" pitchFamily="34" charset="-120"/>
                <a:cs typeface="Arial Unicode MS" pitchFamily="34" charset="-120"/>
              </a:rPr>
              <a:t>備註</a:t>
            </a:r>
            <a:r>
              <a:rPr kumimoji="0" lang="en-US" altLang="zh-TW" sz="16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600" dirty="0">
                <a:solidFill>
                  <a:srgbClr val="FF0000"/>
                </a:solidFill>
                <a:latin typeface="Adobe 繁黑體 Std B" pitchFamily="34" charset="-120"/>
                <a:ea typeface="Adobe 繁黑體 Std B" pitchFamily="34" charset="-120"/>
                <a:cs typeface="Arial Unicode MS" pitchFamily="34" charset="-120"/>
              </a:rPr>
              <a:t>請勿任意調整稿本格式</a:t>
            </a:r>
          </a:p>
        </p:txBody>
      </p:sp>
      <p:sp>
        <p:nvSpPr>
          <p:cNvPr id="24581" name="內容版面配置區 5">
            <a:extLst>
              <a:ext uri="{FF2B5EF4-FFF2-40B4-BE49-F238E27FC236}">
                <a16:creationId xmlns:a16="http://schemas.microsoft.com/office/drawing/2014/main" xmlns="" id="{1CEFE84A-52BD-4A9A-A9AA-598FDEE7AC5F}"/>
              </a:ext>
            </a:extLst>
          </p:cNvPr>
          <p:cNvSpPr txBox="1">
            <a:spLocks/>
          </p:cNvSpPr>
          <p:nvPr/>
        </p:nvSpPr>
        <p:spPr bwMode="auto">
          <a:xfrm>
            <a:off x="684213" y="5949950"/>
            <a:ext cx="345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lgn="ctr" eaLnBrk="1" hangingPunct="1">
              <a:lnSpc>
                <a:spcPts val="2400"/>
              </a:lnSpc>
            </a:pPr>
            <a:endParaRPr kumimoji="0" lang="en-US" altLang="zh-TW" sz="1600">
              <a:solidFill>
                <a:schemeClr val="bg1"/>
              </a:solidFill>
              <a:latin typeface="Arial Unicode MS" pitchFamily="34" charset="-120"/>
              <a:ea typeface="標楷體" panose="03000509000000000000" pitchFamily="65" charset="-120"/>
              <a:cs typeface="Arial Unicode MS" pitchFamily="34" charset="-12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57" y="1628800"/>
            <a:ext cx="3783143" cy="50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單箭頭接點 7"/>
          <p:cNvCxnSpPr/>
          <p:nvPr/>
        </p:nvCxnSpPr>
        <p:spPr>
          <a:xfrm flipH="1">
            <a:off x="2987824" y="5085184"/>
            <a:ext cx="194421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3851920" y="2060848"/>
            <a:ext cx="10801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ABEFE80-0CAB-4FEF-8049-ED32C57F4229}"/>
              </a:ext>
            </a:extLst>
          </p:cNvPr>
          <p:cNvSpPr>
            <a:spLocks noGrp="1"/>
          </p:cNvSpPr>
          <p:nvPr>
            <p:ph type="title"/>
          </p:nvPr>
        </p:nvSpPr>
        <p:spPr>
          <a:xfrm>
            <a:off x="457200" y="274637"/>
            <a:ext cx="8229600" cy="1354138"/>
          </a:xfrm>
        </p:spPr>
        <p:txBody>
          <a:bodyPr>
            <a:normAutofit fontScale="90000"/>
          </a:bodyPr>
          <a:lstStyle/>
          <a:p>
            <a:pPr>
              <a:defRPr/>
            </a:pPr>
            <a:r>
              <a:rPr lang="zh-TW" altLang="en-US" dirty="0">
                <a:solidFill>
                  <a:schemeClr val="bg1"/>
                </a:solidFill>
              </a:rPr>
              <a:t>專業稿本</a:t>
            </a:r>
            <a:r>
              <a:rPr lang="en-US" altLang="zh-TW" dirty="0">
                <a:solidFill>
                  <a:schemeClr val="bg1"/>
                </a:solidFill>
              </a:rPr>
              <a:t>(</a:t>
            </a:r>
            <a:r>
              <a:rPr lang="zh-TW" altLang="en-US" dirty="0">
                <a:solidFill>
                  <a:schemeClr val="bg1"/>
                </a:solidFill>
              </a:rPr>
              <a:t>反面</a:t>
            </a:r>
            <a:r>
              <a:rPr lang="en-US" altLang="zh-TW" dirty="0">
                <a:solidFill>
                  <a:schemeClr val="bg1"/>
                </a:solidFill>
              </a:rPr>
              <a:t>)</a:t>
            </a:r>
            <a:br>
              <a:rPr lang="en-US" altLang="zh-TW" dirty="0">
                <a:solidFill>
                  <a:schemeClr val="bg1"/>
                </a:solidFill>
              </a:rPr>
            </a:br>
            <a:r>
              <a:rPr lang="zh-TW" altLang="en-US" sz="2700" dirty="0">
                <a:solidFill>
                  <a:srgbClr val="00B0F0"/>
                </a:solidFill>
                <a:effectLst/>
              </a:rPr>
              <a:t>師培網頁首頁→法規表單→實習</a:t>
            </a:r>
            <a:r>
              <a:rPr lang="en-US" altLang="zh-TW" sz="2700" dirty="0">
                <a:solidFill>
                  <a:srgbClr val="00B0F0"/>
                </a:solidFill>
                <a:effectLst/>
              </a:rPr>
              <a:t>/</a:t>
            </a:r>
            <a:r>
              <a:rPr lang="zh-TW" altLang="en-US" sz="2700" dirty="0">
                <a:solidFill>
                  <a:srgbClr val="00B0F0"/>
                </a:solidFill>
                <a:effectLst/>
              </a:rPr>
              <a:t>結業生專用→新制修畢師資職前教育證明書稿本</a:t>
            </a:r>
            <a:r>
              <a:rPr lang="en-US" altLang="zh-TW" sz="2700" dirty="0">
                <a:solidFill>
                  <a:srgbClr val="00B0F0"/>
                </a:solidFill>
                <a:effectLst/>
              </a:rPr>
              <a:t>(</a:t>
            </a:r>
            <a:r>
              <a:rPr lang="zh-TW" altLang="en-US" sz="2700" dirty="0">
                <a:solidFill>
                  <a:srgbClr val="00B0F0"/>
                </a:solidFill>
                <a:effectLst/>
              </a:rPr>
              <a:t>反面</a:t>
            </a:r>
            <a:r>
              <a:rPr lang="en-US" altLang="zh-TW" sz="2700" dirty="0">
                <a:solidFill>
                  <a:srgbClr val="00B0F0"/>
                </a:solidFill>
                <a:effectLst/>
              </a:rPr>
              <a:t>)</a:t>
            </a:r>
            <a:endParaRPr lang="zh-TW" altLang="en-US" sz="2700" dirty="0">
              <a:solidFill>
                <a:srgbClr val="00B0F0"/>
              </a:solidFill>
              <a:effectLst/>
            </a:endParaRPr>
          </a:p>
        </p:txBody>
      </p:sp>
      <p:sp>
        <p:nvSpPr>
          <p:cNvPr id="25603" name="內容版面配置區 2">
            <a:extLst>
              <a:ext uri="{FF2B5EF4-FFF2-40B4-BE49-F238E27FC236}">
                <a16:creationId xmlns:a16="http://schemas.microsoft.com/office/drawing/2014/main" xmlns="" id="{408FAB2E-2C78-4085-A084-C929C4054F57}"/>
              </a:ext>
            </a:extLst>
          </p:cNvPr>
          <p:cNvSpPr>
            <a:spLocks noGrp="1"/>
          </p:cNvSpPr>
          <p:nvPr>
            <p:ph idx="1"/>
          </p:nvPr>
        </p:nvSpPr>
        <p:spPr/>
        <p:txBody>
          <a:bodyPr/>
          <a:lstStyle/>
          <a:p>
            <a:endParaRPr lang="en-US" altLang="zh-TW"/>
          </a:p>
          <a:p>
            <a:r>
              <a:rPr lang="zh-TW" altLang="en-US"/>
              <a:t>  </a:t>
            </a:r>
          </a:p>
        </p:txBody>
      </p:sp>
      <p:sp>
        <p:nvSpPr>
          <p:cNvPr id="25604" name="投影片編號版面配置區 3">
            <a:extLst>
              <a:ext uri="{FF2B5EF4-FFF2-40B4-BE49-F238E27FC236}">
                <a16:creationId xmlns:a16="http://schemas.microsoft.com/office/drawing/2014/main" xmlns="" id="{B23D6E48-67AE-49D8-AB20-FBE5B7F35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F7C59D4-2303-4BB1-A760-729B036B79F9}" type="slidenum">
              <a:rPr lang="zh-TW" altLang="en-US" sz="1200">
                <a:solidFill>
                  <a:srgbClr val="BCBCBC"/>
                </a:solidFill>
                <a:latin typeface="Arial" panose="020B0604020202020204" pitchFamily="34" charset="0"/>
              </a:rPr>
              <a:pPr>
                <a:spcBef>
                  <a:spcPct val="0"/>
                </a:spcBef>
                <a:buClrTx/>
                <a:buSzTx/>
                <a:buFontTx/>
                <a:buNone/>
              </a:pPr>
              <a:t>34</a:t>
            </a:fld>
            <a:endParaRPr lang="zh-TW" altLang="en-US" sz="1200">
              <a:solidFill>
                <a:srgbClr val="BCBCBC"/>
              </a:solidFill>
              <a:latin typeface="Arial" panose="020B0604020202020204" pitchFamily="34" charset="0"/>
            </a:endParaRPr>
          </a:p>
        </p:txBody>
      </p:sp>
      <p:sp>
        <p:nvSpPr>
          <p:cNvPr id="25605" name="矩形 3">
            <a:extLst>
              <a:ext uri="{FF2B5EF4-FFF2-40B4-BE49-F238E27FC236}">
                <a16:creationId xmlns:a16="http://schemas.microsoft.com/office/drawing/2014/main" xmlns="" id="{506DC46D-A988-4B9E-BDB4-06372A14C4DB}"/>
              </a:ext>
            </a:extLst>
          </p:cNvPr>
          <p:cNvSpPr>
            <a:spLocks noChangeArrowheads="1"/>
          </p:cNvSpPr>
          <p:nvPr/>
        </p:nvSpPr>
        <p:spPr bwMode="auto">
          <a:xfrm>
            <a:off x="4652963" y="1477963"/>
            <a:ext cx="42402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lnSpc>
                <a:spcPts val="2200"/>
              </a:lnSpc>
              <a:spcBef>
                <a:spcPct val="0"/>
              </a:spcBef>
              <a:buClrTx/>
              <a:buSzTx/>
              <a:buFontTx/>
              <a:buNone/>
            </a:pP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系所別</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請寫系</a:t>
            </a:r>
            <a:r>
              <a:rPr lang="zh-TW" altLang="en-US" sz="1600" dirty="0">
                <a:solidFill>
                  <a:srgbClr val="FF0000"/>
                </a:solidFill>
                <a:latin typeface="新細明體" panose="02020500000000000000" pitchFamily="18"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所全名，例如</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中國文學系或中國文學系碩士班</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，組別不用寫</a:t>
            </a:r>
            <a:r>
              <a:rPr lang="zh-TW" altLang="en-US" sz="1600" dirty="0">
                <a:solidFill>
                  <a:srgbClr val="0D0D0D"/>
                </a:solidFill>
                <a:latin typeface="Adobe 繁黑體 Std B" pitchFamily="34" charset="-120"/>
                <a:ea typeface="Adobe 繁黑體 Std B" pitchFamily="34" charset="-120"/>
                <a:cs typeface="Arial Unicode MS" pitchFamily="34" charset="-120"/>
              </a:rPr>
              <a:t>。</a:t>
            </a:r>
            <a:endParaRPr lang="en-US" altLang="zh-TW" sz="1600" dirty="0">
              <a:solidFill>
                <a:srgbClr val="FF0000"/>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姓名</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學號</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請填入教育專業課程科目及學分一覽表右上角最後一列報部核定通過之日期與文號。</a:t>
            </a: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按照</a:t>
            </a:r>
            <a:r>
              <a:rPr lang="zh-TW" altLang="en-US" sz="1600" u="sng" dirty="0">
                <a:solidFill>
                  <a:srgbClr val="FF0000"/>
                </a:solidFill>
                <a:latin typeface="Adobe 繁黑體 Std B" pitchFamily="34" charset="-120"/>
                <a:ea typeface="Adobe 繁黑體 Std B" pitchFamily="34" charset="-120"/>
                <a:cs typeface="Arial Unicode MS" pitchFamily="34" charset="-120"/>
              </a:rPr>
              <a:t>教育專業課程科目及學分一覽表</a:t>
            </a:r>
            <a:r>
              <a:rPr lang="zh-TW" altLang="en-US" sz="1600" dirty="0">
                <a:solidFill>
                  <a:schemeClr val="bg1"/>
                </a:solidFill>
                <a:latin typeface="Adobe 繁黑體 Std B" pitchFamily="34" charset="-120"/>
                <a:ea typeface="Adobe 繁黑體 Std B" pitchFamily="34" charset="-120"/>
                <a:cs typeface="Arial Unicode MS" pitchFamily="34" charset="-120"/>
              </a:rPr>
              <a:t>之順序</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依序填入修課的學年度與學期</a:t>
            </a:r>
            <a:r>
              <a:rPr lang="en-US" altLang="zh-TW" sz="1600" dirty="0">
                <a:solidFill>
                  <a:srgbClr val="FF0000"/>
                </a:solidFill>
                <a:latin typeface="Adobe 繁黑體 Std B" pitchFamily="34" charset="-120"/>
                <a:ea typeface="Adobe 繁黑體 Std B" pitchFamily="34" charset="-120"/>
                <a:cs typeface="Arial Unicode MS" pitchFamily="34" charset="-120"/>
              </a:rPr>
              <a:t>﹝</a:t>
            </a:r>
            <a:r>
              <a:rPr lang="zh-TW" altLang="en-US" sz="1600" dirty="0">
                <a:solidFill>
                  <a:srgbClr val="FF0000"/>
                </a:solidFill>
                <a:latin typeface="Adobe 繁黑體 Std B" pitchFamily="34" charset="-120"/>
                <a:ea typeface="Adobe 繁黑體 Std B" pitchFamily="34" charset="-120"/>
                <a:cs typeface="Arial Unicode MS" pitchFamily="34" charset="-120"/>
              </a:rPr>
              <a:t>例如</a:t>
            </a:r>
            <a:r>
              <a:rPr lang="en-US" altLang="zh-TW" sz="1600" dirty="0">
                <a:solidFill>
                  <a:srgbClr val="FF0000"/>
                </a:solidFill>
                <a:latin typeface="Adobe 繁黑體 Std B" pitchFamily="34" charset="-120"/>
                <a:ea typeface="Adobe 繁黑體 Std B" pitchFamily="34" charset="-120"/>
                <a:cs typeface="Arial Unicode MS" pitchFamily="34" charset="-120"/>
              </a:rPr>
              <a:t>109(1)﹞</a:t>
            </a:r>
            <a:r>
              <a:rPr lang="zh-TW" altLang="en-US" sz="1600" dirty="0">
                <a:solidFill>
                  <a:schemeClr val="bg1"/>
                </a:solidFill>
                <a:latin typeface="Adobe 繁黑體 Std B" pitchFamily="34" charset="-120"/>
                <a:ea typeface="Adobe 繁黑體 Std B" pitchFamily="34" charset="-120"/>
                <a:cs typeface="Arial Unicode MS" pitchFamily="34" charset="-120"/>
              </a:rPr>
              <a:t>、科目名稱、學分數</a:t>
            </a:r>
            <a:r>
              <a:rPr lang="en-US" altLang="zh-TW" sz="1600" dirty="0">
                <a:solidFill>
                  <a:schemeClr val="bg1"/>
                </a:solidFill>
                <a:latin typeface="Adobe 繁黑體 Std B" pitchFamily="34" charset="-120"/>
                <a:ea typeface="Adobe 繁黑體 Std B" pitchFamily="34" charset="-120"/>
                <a:cs typeface="Arial Unicode MS" pitchFamily="34" charset="-120"/>
              </a:rPr>
              <a:t>(</a:t>
            </a:r>
            <a:r>
              <a:rPr lang="zh-TW" altLang="en-US" sz="1600" dirty="0">
                <a:solidFill>
                  <a:schemeClr val="bg1"/>
                </a:solidFill>
                <a:latin typeface="Adobe 繁黑體 Std B" pitchFamily="34" charset="-120"/>
                <a:ea typeface="Adobe 繁黑體 Std B" pitchFamily="34" charset="-120"/>
                <a:cs typeface="Arial Unicode MS" pitchFamily="34" charset="-120"/>
              </a:rPr>
              <a:t>請填入數字即可</a:t>
            </a:r>
            <a:r>
              <a:rPr lang="en-US" altLang="zh-TW" sz="1600" dirty="0">
                <a:solidFill>
                  <a:schemeClr val="bg1"/>
                </a:solidFill>
                <a:latin typeface="Adobe 繁黑體 Std B" pitchFamily="34" charset="-120"/>
                <a:ea typeface="Adobe 繁黑體 Std B" pitchFamily="34" charset="-120"/>
                <a:cs typeface="Arial Unicode MS" pitchFamily="34" charset="-120"/>
              </a:rPr>
              <a:t>)</a:t>
            </a:r>
            <a:r>
              <a:rPr lang="zh-TW" altLang="en-US" sz="1600" dirty="0">
                <a:solidFill>
                  <a:schemeClr val="bg1"/>
                </a:solidFill>
                <a:latin typeface="Adobe 繁黑體 Std B" pitchFamily="34" charset="-120"/>
                <a:ea typeface="Adobe 繁黑體 Std B" pitchFamily="34" charset="-120"/>
                <a:cs typeface="Arial Unicode MS" pitchFamily="34" charset="-120"/>
              </a:rPr>
              <a:t>、必選修別及成績；</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endParaRPr lang="en-US" altLang="zh-TW" sz="1600" dirty="0">
              <a:solidFill>
                <a:srgbClr val="0099FF"/>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en-US" altLang="zh-TW" sz="1600" dirty="0">
                <a:solidFill>
                  <a:srgbClr val="0099FF"/>
                </a:solidFill>
                <a:latin typeface="Adobe 繁黑體 Std B" pitchFamily="34" charset="-120"/>
                <a:ea typeface="Adobe 繁黑體 Std B" pitchFamily="34" charset="-120"/>
                <a:cs typeface="Arial Unicode MS" pitchFamily="34" charset="-120"/>
              </a:rPr>
              <a:t>110(2)</a:t>
            </a:r>
            <a:r>
              <a:rPr lang="zh-TW" altLang="en-US" sz="1600" dirty="0">
                <a:solidFill>
                  <a:srgbClr val="0099FF"/>
                </a:solidFill>
                <a:latin typeface="Adobe 繁黑體 Std B" pitchFamily="34" charset="-120"/>
                <a:ea typeface="Adobe 繁黑體 Std B" pitchFamily="34" charset="-120"/>
                <a:cs typeface="Arial Unicode MS" pitchFamily="34" charset="-120"/>
              </a:rPr>
              <a:t>修習之科目亦須填入，但成績欄空白</a:t>
            </a:r>
            <a:endParaRPr lang="en-US" altLang="zh-TW" sz="1600" dirty="0">
              <a:solidFill>
                <a:srgbClr val="0099FF"/>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endParaRPr lang="en-US" altLang="zh-TW" sz="1600" dirty="0">
              <a:solidFill>
                <a:srgbClr val="0099FF"/>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◎統計總學分數</a:t>
            </a:r>
            <a:endParaRPr lang="en-US" altLang="zh-TW" sz="16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200"/>
              </a:lnSpc>
              <a:spcBef>
                <a:spcPct val="0"/>
              </a:spcBef>
              <a:buClrTx/>
              <a:buSzTx/>
              <a:buFontTx/>
              <a:buNone/>
            </a:pPr>
            <a:r>
              <a:rPr lang="zh-TW" altLang="en-US" sz="1600" dirty="0">
                <a:solidFill>
                  <a:schemeClr val="bg1"/>
                </a:solidFill>
                <a:latin typeface="Adobe 繁黑體 Std B" pitchFamily="34" charset="-120"/>
                <a:ea typeface="Adobe 繁黑體 Std B" pitchFamily="34" charset="-120"/>
                <a:cs typeface="Arial Unicode MS" pitchFamily="34" charset="-120"/>
              </a:rPr>
              <a:t>◎欄位不夠用者，請自行增加。</a:t>
            </a:r>
            <a:r>
              <a:rPr lang="zh-TW" altLang="en-US" sz="1600" b="1" dirty="0">
                <a:solidFill>
                  <a:srgbClr val="7030A0"/>
                </a:solidFill>
                <a:latin typeface="華康彩帶體" pitchFamily="81" charset="-120"/>
                <a:ea typeface="華康彩帶體" pitchFamily="81" charset="-120"/>
                <a:cs typeface="Arial Unicode MS" pitchFamily="34" charset="-120"/>
              </a:rPr>
              <a:t>但不能超出</a:t>
            </a:r>
            <a:r>
              <a:rPr lang="en-US" altLang="zh-TW" sz="1600" b="1" dirty="0">
                <a:solidFill>
                  <a:srgbClr val="7030A0"/>
                </a:solidFill>
                <a:latin typeface="華康彩帶體" pitchFamily="81" charset="-120"/>
                <a:ea typeface="華康彩帶體" pitchFamily="81" charset="-120"/>
                <a:cs typeface="Arial Unicode MS" pitchFamily="34" charset="-120"/>
              </a:rPr>
              <a:t>1</a:t>
            </a:r>
          </a:p>
          <a:p>
            <a:pPr eaLnBrk="1" hangingPunct="1">
              <a:lnSpc>
                <a:spcPts val="2200"/>
              </a:lnSpc>
              <a:spcBef>
                <a:spcPct val="0"/>
              </a:spcBef>
              <a:buClrTx/>
              <a:buSzTx/>
              <a:buFontTx/>
              <a:buNone/>
            </a:pPr>
            <a:r>
              <a:rPr lang="zh-TW" altLang="en-US" sz="1600" b="1" dirty="0">
                <a:solidFill>
                  <a:srgbClr val="7030A0"/>
                </a:solidFill>
                <a:latin typeface="華康彩帶體" pitchFamily="81" charset="-120"/>
                <a:ea typeface="華康彩帶體" pitchFamily="81" charset="-120"/>
                <a:cs typeface="Arial Unicode MS" pitchFamily="34" charset="-120"/>
              </a:rPr>
              <a:t>     頁。</a:t>
            </a:r>
            <a:r>
              <a:rPr lang="zh-TW" altLang="en-US" sz="1600" dirty="0">
                <a:solidFill>
                  <a:srgbClr val="0D0D0D"/>
                </a:solidFill>
                <a:latin typeface="Adobe 繁黑體 Std B" pitchFamily="34" charset="-120"/>
                <a:ea typeface="Adobe 繁黑體 Std B" pitchFamily="34" charset="-120"/>
                <a:cs typeface="Arial Unicode MS" pitchFamily="34" charset="-120"/>
              </a:rPr>
              <a:t>請自行調整讓版面置中、美觀，字體請 統一使 用「</a:t>
            </a:r>
            <a:r>
              <a:rPr lang="zh-TW" altLang="en-US" sz="1600" b="1" dirty="0">
                <a:solidFill>
                  <a:srgbClr val="FF0000"/>
                </a:solidFill>
                <a:latin typeface="Adobe 楷体 Std R" pitchFamily="18" charset="-128"/>
                <a:ea typeface="Adobe 楷体 Std R" pitchFamily="18" charset="-128"/>
                <a:cs typeface="Arial Unicode MS" pitchFamily="34" charset="-120"/>
              </a:rPr>
              <a:t>標楷體</a:t>
            </a:r>
            <a:r>
              <a:rPr lang="zh-TW" altLang="en-US" sz="1600" dirty="0">
                <a:solidFill>
                  <a:srgbClr val="0D0D0D"/>
                </a:solidFill>
                <a:latin typeface="Adobe 繁黑體 Std B" pitchFamily="34" charset="-120"/>
                <a:ea typeface="Adobe 繁黑體 Std B" pitchFamily="34" charset="-120"/>
                <a:cs typeface="Arial Unicode MS" pitchFamily="34" charset="-120"/>
              </a:rPr>
              <a:t>」。</a:t>
            </a:r>
            <a:endParaRPr lang="en-US" altLang="zh-TW" sz="1600" dirty="0">
              <a:solidFill>
                <a:srgbClr val="0D0D0D"/>
              </a:solidFill>
              <a:latin typeface="Adobe 繁黑體 Std B" pitchFamily="34" charset="-120"/>
              <a:ea typeface="Adobe 繁黑體 Std B" pitchFamily="34" charset="-120"/>
              <a:cs typeface="Arial Unicode MS" pitchFamily="34" charset="-120"/>
            </a:endParaRPr>
          </a:p>
        </p:txBody>
      </p:sp>
      <p:sp>
        <p:nvSpPr>
          <p:cNvPr id="25606" name="內容版面配置區 2">
            <a:extLst>
              <a:ext uri="{FF2B5EF4-FFF2-40B4-BE49-F238E27FC236}">
                <a16:creationId xmlns:a16="http://schemas.microsoft.com/office/drawing/2014/main" xmlns="" id="{470E6897-9355-4F83-9DE1-A09EB4260DED}"/>
              </a:ext>
            </a:extLst>
          </p:cNvPr>
          <p:cNvSpPr txBox="1">
            <a:spLocks/>
          </p:cNvSpPr>
          <p:nvPr/>
        </p:nvSpPr>
        <p:spPr bwMode="auto">
          <a:xfrm>
            <a:off x="468313" y="1628775"/>
            <a:ext cx="4114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33475"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352550" indent="-182563">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1544638" indent="-182563">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0018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4590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29162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3734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endParaRPr kumimoji="0" lang="en-US" altLang="zh-TW"/>
          </a:p>
          <a:p>
            <a:r>
              <a:rPr kumimoji="0" lang="zh-TW" altLang="en-US"/>
              <a:t>  </a:t>
            </a:r>
          </a:p>
        </p:txBody>
      </p:sp>
      <p:sp>
        <p:nvSpPr>
          <p:cNvPr id="25607" name="內容版面配置區 2">
            <a:extLst>
              <a:ext uri="{FF2B5EF4-FFF2-40B4-BE49-F238E27FC236}">
                <a16:creationId xmlns:a16="http://schemas.microsoft.com/office/drawing/2014/main" xmlns="" id="{2612308B-8387-4928-87C4-9DD8A20EA073}"/>
              </a:ext>
            </a:extLst>
          </p:cNvPr>
          <p:cNvSpPr txBox="1">
            <a:spLocks/>
          </p:cNvSpPr>
          <p:nvPr/>
        </p:nvSpPr>
        <p:spPr bwMode="auto">
          <a:xfrm>
            <a:off x="179388" y="1916113"/>
            <a:ext cx="3887787"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33475"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352550" indent="-182563">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1544638" indent="-182563">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0018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4590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29162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373438" indent="-18256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endParaRPr kumimoji="0" lang="en-US" altLang="zh-TW"/>
          </a:p>
          <a:p>
            <a:r>
              <a:rPr kumimoji="0" lang="zh-TW" altLang="en-US"/>
              <a:t>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93" y="1628775"/>
            <a:ext cx="3960440" cy="497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單箭頭接點 3"/>
          <p:cNvCxnSpPr/>
          <p:nvPr/>
        </p:nvCxnSpPr>
        <p:spPr>
          <a:xfrm flipH="1" flipV="1">
            <a:off x="2525713" y="2348880"/>
            <a:ext cx="2190303"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H="1">
            <a:off x="3584129" y="5013176"/>
            <a:ext cx="1131887"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flipV="1">
            <a:off x="2123281" y="2924944"/>
            <a:ext cx="259273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4F32622-951B-48A2-ADAE-2E2CCD1BCEAF}"/>
              </a:ext>
            </a:extLst>
          </p:cNvPr>
          <p:cNvSpPr>
            <a:spLocks noGrp="1"/>
          </p:cNvSpPr>
          <p:nvPr>
            <p:ph type="title"/>
          </p:nvPr>
        </p:nvSpPr>
        <p:spPr/>
        <p:txBody>
          <a:bodyPr>
            <a:normAutofit fontScale="90000"/>
          </a:bodyPr>
          <a:lstStyle/>
          <a:p>
            <a:pPr>
              <a:defRPr/>
            </a:pPr>
            <a:r>
              <a:rPr lang="zh-TW" altLang="en-US" dirty="0">
                <a:solidFill>
                  <a:schemeClr val="bg1"/>
                </a:solidFill>
              </a:rPr>
              <a:t>專門稿本</a:t>
            </a:r>
            <a:r>
              <a:rPr lang="en-US" altLang="zh-TW" dirty="0">
                <a:solidFill>
                  <a:schemeClr val="bg1"/>
                </a:solidFill>
              </a:rPr>
              <a:t>(</a:t>
            </a:r>
            <a:r>
              <a:rPr lang="zh-TW" altLang="en-US" dirty="0">
                <a:solidFill>
                  <a:schemeClr val="bg1"/>
                </a:solidFill>
              </a:rPr>
              <a:t>正面</a:t>
            </a:r>
            <a:r>
              <a:rPr lang="en-US" altLang="zh-TW" dirty="0">
                <a:solidFill>
                  <a:schemeClr val="bg1"/>
                </a:solidFill>
              </a:rPr>
              <a:t>)</a:t>
            </a:r>
            <a:br>
              <a:rPr lang="en-US" altLang="zh-TW" dirty="0">
                <a:solidFill>
                  <a:schemeClr val="bg1"/>
                </a:solidFill>
              </a:rPr>
            </a:br>
            <a:r>
              <a:rPr lang="zh-TW" altLang="en-US" sz="2700" dirty="0">
                <a:solidFill>
                  <a:srgbClr val="00B0F0"/>
                </a:solidFill>
                <a:effectLst/>
              </a:rPr>
              <a:t>師培網頁首頁→法規表單→實習</a:t>
            </a:r>
            <a:r>
              <a:rPr lang="en-US" altLang="zh-TW" sz="2700" dirty="0">
                <a:solidFill>
                  <a:srgbClr val="00B0F0"/>
                </a:solidFill>
                <a:effectLst/>
              </a:rPr>
              <a:t>/</a:t>
            </a:r>
            <a:r>
              <a:rPr lang="zh-TW" altLang="en-US" sz="2700" dirty="0">
                <a:solidFill>
                  <a:srgbClr val="00B0F0"/>
                </a:solidFill>
                <a:effectLst/>
              </a:rPr>
              <a:t>結業生專用→任教專門課程認定證明書稿本</a:t>
            </a:r>
            <a:r>
              <a:rPr lang="en-US" altLang="zh-TW" sz="2700" dirty="0">
                <a:solidFill>
                  <a:srgbClr val="00B0F0"/>
                </a:solidFill>
                <a:effectLst/>
              </a:rPr>
              <a:t>(</a:t>
            </a:r>
            <a:r>
              <a:rPr lang="zh-TW" altLang="en-US" sz="2700" dirty="0">
                <a:solidFill>
                  <a:srgbClr val="00B0F0"/>
                </a:solidFill>
                <a:effectLst/>
              </a:rPr>
              <a:t>正面</a:t>
            </a:r>
            <a:r>
              <a:rPr lang="en-US" altLang="zh-TW" sz="2700" dirty="0">
                <a:solidFill>
                  <a:srgbClr val="00B0F0"/>
                </a:solidFill>
                <a:effectLst/>
              </a:rPr>
              <a:t>)</a:t>
            </a:r>
            <a:endParaRPr lang="zh-TW" altLang="en-US" sz="2700" dirty="0">
              <a:solidFill>
                <a:srgbClr val="00B0F0"/>
              </a:solidFill>
              <a:effectLst/>
            </a:endParaRPr>
          </a:p>
        </p:txBody>
      </p:sp>
      <p:sp>
        <p:nvSpPr>
          <p:cNvPr id="26627" name="內容版面配置區 2">
            <a:extLst>
              <a:ext uri="{FF2B5EF4-FFF2-40B4-BE49-F238E27FC236}">
                <a16:creationId xmlns:a16="http://schemas.microsoft.com/office/drawing/2014/main" xmlns="" id="{544700EC-679A-45A4-A09F-E9A4BDB54E67}"/>
              </a:ext>
            </a:extLst>
          </p:cNvPr>
          <p:cNvSpPr>
            <a:spLocks noGrp="1"/>
          </p:cNvSpPr>
          <p:nvPr>
            <p:ph idx="1"/>
          </p:nvPr>
        </p:nvSpPr>
        <p:spPr>
          <a:xfrm>
            <a:off x="452438" y="1646238"/>
            <a:ext cx="4230687" cy="4551362"/>
          </a:xfrm>
        </p:spPr>
        <p:txBody>
          <a:bodyPr/>
          <a:lstStyle/>
          <a:p>
            <a:r>
              <a:rPr lang="zh-TW" altLang="zh-TW"/>
              <a:t>中華民國</a:t>
            </a:r>
            <a:r>
              <a:rPr lang="en-US" altLang="zh-TW"/>
              <a:t>106</a:t>
            </a:r>
            <a:r>
              <a:rPr lang="zh-TW" altLang="zh-TW"/>
              <a:t>年</a:t>
            </a:r>
            <a:r>
              <a:rPr lang="en-US" altLang="zh-TW"/>
              <a:t>1</a:t>
            </a:r>
            <a:r>
              <a:rPr lang="zh-TW" altLang="zh-TW"/>
              <a:t>月</a:t>
            </a:r>
            <a:r>
              <a:rPr lang="en-US" altLang="zh-TW"/>
              <a:t>31</a:t>
            </a:r>
            <a:r>
              <a:rPr lang="zh-TW" altLang="zh-TW"/>
              <a:t>日</a:t>
            </a:r>
          </a:p>
        </p:txBody>
      </p:sp>
      <p:sp>
        <p:nvSpPr>
          <p:cNvPr id="26628" name="投影片編號版面配置區 3">
            <a:extLst>
              <a:ext uri="{FF2B5EF4-FFF2-40B4-BE49-F238E27FC236}">
                <a16:creationId xmlns:a16="http://schemas.microsoft.com/office/drawing/2014/main" xmlns="" id="{F59455C6-A579-49D2-9C87-3FCC07B98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79853B8-A44C-4909-8B09-8957B9BD7DB8}" type="slidenum">
              <a:rPr lang="zh-TW" altLang="en-US" sz="1200">
                <a:solidFill>
                  <a:srgbClr val="BCBCBC"/>
                </a:solidFill>
                <a:latin typeface="Arial" panose="020B0604020202020204" pitchFamily="34" charset="0"/>
              </a:rPr>
              <a:pPr>
                <a:spcBef>
                  <a:spcPct val="0"/>
                </a:spcBef>
                <a:buClrTx/>
                <a:buSzTx/>
                <a:buFontTx/>
                <a:buNone/>
              </a:pPr>
              <a:t>35</a:t>
            </a:fld>
            <a:endParaRPr lang="zh-TW" altLang="en-US" sz="1200">
              <a:solidFill>
                <a:srgbClr val="BCBCBC"/>
              </a:solidFill>
              <a:latin typeface="Arial" panose="020B0604020202020204" pitchFamily="34" charset="0"/>
            </a:endParaRPr>
          </a:p>
        </p:txBody>
      </p:sp>
      <p:sp>
        <p:nvSpPr>
          <p:cNvPr id="17413" name="內容版面配置區 5">
            <a:extLst>
              <a:ext uri="{FF2B5EF4-FFF2-40B4-BE49-F238E27FC236}">
                <a16:creationId xmlns:a16="http://schemas.microsoft.com/office/drawing/2014/main" xmlns="" id="{EFD82CFD-675F-45F3-975A-5F7F048610A0}"/>
              </a:ext>
            </a:extLst>
          </p:cNvPr>
          <p:cNvSpPr txBox="1">
            <a:spLocks/>
          </p:cNvSpPr>
          <p:nvPr/>
        </p:nvSpPr>
        <p:spPr bwMode="auto">
          <a:xfrm>
            <a:off x="4683125" y="1700213"/>
            <a:ext cx="4175125" cy="4176712"/>
          </a:xfrm>
          <a:prstGeom prst="rect">
            <a:avLst/>
          </a:prstGeom>
          <a:noFill/>
          <a:ln>
            <a:noFill/>
          </a:ln>
        </p:spPr>
        <p:txBody>
          <a:bodyPr/>
          <a:lstStyle>
            <a:lvl1pPr marL="547688" indent="-411163"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新細明體" pitchFamily="18" charset="-12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新細明體" pitchFamily="18" charset="-12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新細明體" pitchFamily="18" charset="-12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新細明體" pitchFamily="18" charset="-12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新細明體" pitchFamily="18" charset="-12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新細明體" pitchFamily="18" charset="-120"/>
              </a:defRPr>
            </a:lvl9pPr>
          </a:lstStyle>
          <a:p>
            <a:pPr eaLnBrk="1" hangingPunct="1">
              <a:lnSpc>
                <a:spcPts val="2600"/>
              </a:lnSpc>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證書字號</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承辦人統一作業，結業同學勿填</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6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姓名</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出生年月日</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任教科別名稱</a:t>
            </a: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eaLnBrk="1" hangingPunct="1">
              <a:lnSpc>
                <a:spcPts val="2600"/>
              </a:lnSpc>
              <a:buFont typeface="Wingdings 2" pitchFamily="18" charset="2"/>
              <a:buNone/>
              <a:defRPr/>
            </a:pP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請參考</a:t>
            </a:r>
            <a:r>
              <a:rPr kumimoji="0" lang="zh-TW" altLang="en-US" sz="1800" u="sng" dirty="0">
                <a:solidFill>
                  <a:schemeClr val="bg1"/>
                </a:solidFill>
                <a:latin typeface="Adobe 繁黑體 Std B" pitchFamily="34" charset="-120"/>
                <a:ea typeface="Adobe 繁黑體 Std B" pitchFamily="34" charset="-120"/>
                <a:cs typeface="Arial Unicode MS" pitchFamily="34" charset="-120"/>
              </a:rPr>
              <a:t>任教專門課程一覽表</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中之</a:t>
            </a:r>
            <a:r>
              <a:rPr kumimoji="0" lang="zh-TW" altLang="zh-TW" sz="1800" dirty="0">
                <a:solidFill>
                  <a:schemeClr val="bg1"/>
                </a:solidFill>
                <a:latin typeface="Adobe 繁黑體 Std B" pitchFamily="34" charset="-120"/>
                <a:ea typeface="Adobe 繁黑體 Std B" pitchFamily="34" charset="-120"/>
                <a:cs typeface="Arial Unicode MS" pitchFamily="34" charset="-120"/>
              </a:rPr>
              <a:t>任教領域專長科別</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eaLnBrk="1" hangingPunct="1">
              <a:lnSpc>
                <a:spcPts val="26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日期  </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一律填上</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111</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年</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7</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月</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15</a:t>
            </a:r>
            <a:r>
              <a:rPr kumimoji="0" lang="zh-TW" altLang="en-US" sz="1800" dirty="0">
                <a:solidFill>
                  <a:schemeClr val="bg1"/>
                </a:solidFill>
                <a:latin typeface="Adobe 繁黑體 Std B" pitchFamily="34" charset="-120"/>
                <a:ea typeface="Adobe 繁黑體 Std B" pitchFamily="34" charset="-120"/>
                <a:cs typeface="Arial Unicode MS" pitchFamily="34" charset="-120"/>
              </a:rPr>
              <a:t>日</a:t>
            </a:r>
            <a:r>
              <a:rPr kumimoji="0" lang="en-US" altLang="zh-TW" sz="1800" dirty="0">
                <a:solidFill>
                  <a:schemeClr val="bg1"/>
                </a:solidFill>
                <a:latin typeface="Adobe 繁黑體 Std B" pitchFamily="34" charset="-120"/>
                <a:ea typeface="Adobe 繁黑體 Std B" pitchFamily="34" charset="-120"/>
                <a:cs typeface="Arial Unicode MS" pitchFamily="34" charset="-120"/>
              </a:rPr>
              <a:t>)</a:t>
            </a:r>
          </a:p>
          <a:p>
            <a:pPr marL="136525" indent="0" eaLnBrk="1" hangingPunct="1">
              <a:lnSpc>
                <a:spcPts val="2600"/>
              </a:lnSpc>
              <a:buFont typeface="Wingdings 2" pitchFamily="18" charset="2"/>
              <a:buNone/>
              <a:defRPr/>
            </a:pPr>
            <a:r>
              <a:rPr kumimoji="0" lang="zh-TW" altLang="en-US" sz="1800" dirty="0">
                <a:solidFill>
                  <a:schemeClr val="bg1"/>
                </a:solidFill>
                <a:latin typeface="Adobe 繁黑體 Std B" pitchFamily="34" charset="-120"/>
                <a:ea typeface="Adobe 繁黑體 Std B" pitchFamily="34" charset="-120"/>
                <a:cs typeface="Arial Unicode MS" pitchFamily="34" charset="-120"/>
              </a:rPr>
              <a:t>字體統一使用</a:t>
            </a:r>
            <a:r>
              <a:rPr lang="zh-TW" altLang="en-US" sz="1800" dirty="0">
                <a:solidFill>
                  <a:schemeClr val="bg1">
                    <a:lumMod val="95000"/>
                    <a:lumOff val="5000"/>
                  </a:schemeClr>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楷体 Std R" pitchFamily="18" charset="-128"/>
                <a:ea typeface="Adobe 楷体 Std R" pitchFamily="18" charset="-128"/>
                <a:cs typeface="Arial Unicode MS" pitchFamily="34" charset="-120"/>
              </a:rPr>
              <a:t>標楷體</a:t>
            </a:r>
            <a:r>
              <a:rPr lang="zh-TW" altLang="en-US" sz="1800" dirty="0">
                <a:solidFill>
                  <a:schemeClr val="bg1">
                    <a:lumMod val="95000"/>
                    <a:lumOff val="5000"/>
                  </a:schemeClr>
                </a:solidFill>
                <a:latin typeface="Adobe 繁黑體 Std B" pitchFamily="34" charset="-120"/>
                <a:ea typeface="Adobe 繁黑體 Std B" pitchFamily="34" charset="-120"/>
                <a:cs typeface="Arial Unicode MS" pitchFamily="34" charset="-120"/>
              </a:rPr>
              <a:t>」</a:t>
            </a:r>
            <a:endParaRPr lang="en-US" altLang="zh-TW" sz="1800" dirty="0">
              <a:solidFill>
                <a:schemeClr val="bg1">
                  <a:lumMod val="95000"/>
                  <a:lumOff val="5000"/>
                </a:schemeClr>
              </a:solidFill>
              <a:latin typeface="Adobe 繁黑體 Std B" pitchFamily="34" charset="-120"/>
              <a:ea typeface="Adobe 繁黑體 Std B" pitchFamily="34" charset="-120"/>
              <a:cs typeface="Arial Unicode MS" pitchFamily="34" charset="-120"/>
            </a:endParaRPr>
          </a:p>
          <a:p>
            <a:pPr eaLnBrk="1" hangingPunct="1">
              <a:lnSpc>
                <a:spcPts val="2600"/>
              </a:lnSpc>
              <a:defRPr/>
            </a:pPr>
            <a:endParaRPr kumimoji="0" lang="en-US" altLang="zh-TW" sz="1800" dirty="0">
              <a:solidFill>
                <a:schemeClr val="bg1"/>
              </a:solidFill>
              <a:latin typeface="Adobe 繁黑體 Std B" pitchFamily="34" charset="-120"/>
              <a:ea typeface="Adobe 繁黑體 Std B" pitchFamily="34" charset="-120"/>
              <a:cs typeface="Arial Unicode MS" pitchFamily="34" charset="-120"/>
            </a:endParaRPr>
          </a:p>
          <a:p>
            <a:pPr marL="136525" indent="0" eaLnBrk="1" hangingPunct="1">
              <a:lnSpc>
                <a:spcPts val="2600"/>
              </a:lnSpc>
              <a:buFont typeface="Wingdings 2" pitchFamily="18" charset="2"/>
              <a:buNone/>
              <a:defRPr/>
            </a:pPr>
            <a:r>
              <a:rPr kumimoji="0" lang="zh-TW" altLang="en-US" sz="1800" dirty="0">
                <a:solidFill>
                  <a:srgbClr val="FF0000"/>
                </a:solidFill>
                <a:latin typeface="Adobe 繁黑體 Std B" pitchFamily="34" charset="-120"/>
                <a:ea typeface="Adobe 繁黑體 Std B" pitchFamily="34" charset="-120"/>
                <a:cs typeface="Arial Unicode MS" pitchFamily="34" charset="-120"/>
              </a:rPr>
              <a:t>備註</a:t>
            </a:r>
            <a:r>
              <a:rPr kumimoji="0" lang="en-US" altLang="zh-TW" sz="18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800" dirty="0">
                <a:solidFill>
                  <a:srgbClr val="FF0000"/>
                </a:solidFill>
                <a:latin typeface="Adobe 繁黑體 Std B" pitchFamily="34" charset="-120"/>
                <a:ea typeface="Adobe 繁黑體 Std B" pitchFamily="34" charset="-120"/>
                <a:cs typeface="Arial Unicode MS" pitchFamily="34" charset="-120"/>
              </a:rPr>
              <a:t>請勿任意調整稿本格式</a:t>
            </a:r>
          </a:p>
          <a:p>
            <a:pPr eaLnBrk="1" hangingPunct="1">
              <a:lnSpc>
                <a:spcPts val="2600"/>
              </a:lnSpc>
              <a:defRPr/>
            </a:pPr>
            <a:endParaRPr kumimoji="0" lang="zh-TW" altLang="en-US" sz="1800" dirty="0">
              <a:solidFill>
                <a:schemeClr val="bg1"/>
              </a:solidFill>
              <a:latin typeface="Adobe 繁黑體 Std B" pitchFamily="34" charset="-120"/>
              <a:ea typeface="Adobe 繁黑體 Std B" pitchFamily="34" charset="-120"/>
              <a:cs typeface="Arial Unicode MS" pitchFamily="34" charset="-120"/>
            </a:endParaRPr>
          </a:p>
        </p:txBody>
      </p:sp>
      <p:sp>
        <p:nvSpPr>
          <p:cNvPr id="26630" name="Rectangle 7">
            <a:extLst>
              <a:ext uri="{FF2B5EF4-FFF2-40B4-BE49-F238E27FC236}">
                <a16:creationId xmlns:a16="http://schemas.microsoft.com/office/drawing/2014/main" xmlns="" id="{937F5847-BE30-4954-8298-AE169474498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26631" name="Rectangle 8">
            <a:extLst>
              <a:ext uri="{FF2B5EF4-FFF2-40B4-BE49-F238E27FC236}">
                <a16:creationId xmlns:a16="http://schemas.microsoft.com/office/drawing/2014/main" xmlns="" id="{8F862F3D-A95E-4476-830C-AED75944BBA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26632" name="Rectangle 9">
            <a:extLst>
              <a:ext uri="{FF2B5EF4-FFF2-40B4-BE49-F238E27FC236}">
                <a16:creationId xmlns:a16="http://schemas.microsoft.com/office/drawing/2014/main" xmlns="" id="{38E170B0-083B-4E61-9FAA-70CBA54AADB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r>
              <a:rPr lang="zh-TW" altLang="zh-TW" sz="1400">
                <a:latin typeface="標楷體" panose="03000509000000000000" pitchFamily="65" charset="-120"/>
                <a:cs typeface="Times New Roman" panose="02020603050405020304" pitchFamily="18" charset="0"/>
              </a:rPr>
              <a:t>中華民國</a:t>
            </a:r>
            <a:r>
              <a:rPr lang="en-US" altLang="zh-TW" sz="1400">
                <a:latin typeface="標楷體" panose="03000509000000000000" pitchFamily="65" charset="-120"/>
                <a:cs typeface="Times New Roman" panose="02020603050405020304" pitchFamily="18" charset="0"/>
              </a:rPr>
              <a:t>106</a:t>
            </a:r>
            <a:r>
              <a:rPr lang="zh-TW" altLang="en-US" sz="1400">
                <a:latin typeface="標楷體" panose="03000509000000000000" pitchFamily="65" charset="-120"/>
                <a:cs typeface="Times New Roman" panose="02020603050405020304" pitchFamily="18" charset="0"/>
              </a:rPr>
              <a:t>年</a:t>
            </a:r>
            <a:r>
              <a:rPr lang="en-US" altLang="zh-TW" sz="1400">
                <a:latin typeface="標楷體" panose="03000509000000000000" pitchFamily="65" charset="-120"/>
                <a:cs typeface="Times New Roman" panose="02020603050405020304" pitchFamily="18" charset="0"/>
              </a:rPr>
              <a:t>1</a:t>
            </a:r>
            <a:r>
              <a:rPr lang="zh-TW" altLang="en-US" sz="1400">
                <a:latin typeface="標楷體" panose="03000509000000000000" pitchFamily="65" charset="-120"/>
                <a:cs typeface="Times New Roman" panose="02020603050405020304" pitchFamily="18" charset="0"/>
              </a:rPr>
              <a:t>月</a:t>
            </a:r>
            <a:r>
              <a:rPr lang="en-US" altLang="zh-TW" sz="1400">
                <a:latin typeface="標楷體" panose="03000509000000000000" pitchFamily="65" charset="-120"/>
                <a:cs typeface="Times New Roman" panose="02020603050405020304" pitchFamily="18" charset="0"/>
              </a:rPr>
              <a:t>31</a:t>
            </a:r>
            <a:r>
              <a:rPr lang="zh-TW" altLang="en-US" sz="1400">
                <a:latin typeface="標楷體" panose="03000509000000000000" pitchFamily="65" charset="-120"/>
                <a:cs typeface="Times New Roman" panose="02020603050405020304" pitchFamily="18" charset="0"/>
              </a:rPr>
              <a:t>日</a:t>
            </a:r>
            <a:endParaRPr lang="zh-TW" altLang="en-US" sz="1800">
              <a:latin typeface="Arial" panose="020B0604020202020204" pitchFamily="34" charset="0"/>
            </a:endParaRPr>
          </a:p>
        </p:txBody>
      </p:sp>
      <p:sp>
        <p:nvSpPr>
          <p:cNvPr id="11" name="標題 1">
            <a:extLst>
              <a:ext uri="{FF2B5EF4-FFF2-40B4-BE49-F238E27FC236}">
                <a16:creationId xmlns:a16="http://schemas.microsoft.com/office/drawing/2014/main" xmlns="" id="{A85750D6-2243-4B17-8DD3-0F9438684BB8}"/>
              </a:ext>
            </a:extLst>
          </p:cNvPr>
          <p:cNvSpPr txBox="1">
            <a:spLocks/>
          </p:cNvSpPr>
          <p:nvPr/>
        </p:nvSpPr>
        <p:spPr>
          <a:xfrm>
            <a:off x="468313" y="5876925"/>
            <a:ext cx="3922712" cy="639763"/>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a:defRPr/>
            </a:pPr>
            <a:endParaRPr lang="zh-TW" altLang="zh-TW" sz="1400" dirty="0">
              <a:solidFill>
                <a:schemeClr val="bg1"/>
              </a:solidFill>
              <a:latin typeface="標楷體" pitchFamily="65" charset="-120"/>
              <a:ea typeface="標楷體" pitchFamily="65" charset="-12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33" y="1556792"/>
            <a:ext cx="3973239" cy="480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直線單箭頭接點 15"/>
          <p:cNvCxnSpPr/>
          <p:nvPr/>
        </p:nvCxnSpPr>
        <p:spPr>
          <a:xfrm flipH="1">
            <a:off x="3995936" y="1916832"/>
            <a:ext cx="9361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3563888" y="4509120"/>
            <a:ext cx="136815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16632"/>
            <a:ext cx="7776864" cy="864096"/>
          </a:xfrm>
        </p:spPr>
        <p:txBody>
          <a:bodyPr>
            <a:normAutofit fontScale="90000"/>
          </a:bodyPr>
          <a:lstStyle/>
          <a:p>
            <a:r>
              <a:rPr lang="en-US" altLang="zh-TW" dirty="0">
                <a:solidFill>
                  <a:schemeClr val="bg1"/>
                </a:solidFill>
                <a:effectLst/>
              </a:rPr>
              <a:t/>
            </a:r>
            <a:br>
              <a:rPr lang="en-US" altLang="zh-TW" dirty="0">
                <a:solidFill>
                  <a:schemeClr val="bg1"/>
                </a:solidFill>
                <a:effectLst/>
              </a:rPr>
            </a:br>
            <a:r>
              <a:rPr lang="en-US" altLang="zh-TW" dirty="0">
                <a:solidFill>
                  <a:schemeClr val="bg1"/>
                </a:solidFill>
                <a:effectLst/>
              </a:rPr>
              <a:t/>
            </a:r>
            <a:br>
              <a:rPr lang="en-US" altLang="zh-TW" dirty="0">
                <a:solidFill>
                  <a:schemeClr val="bg1"/>
                </a:solidFill>
                <a:effectLst/>
              </a:rPr>
            </a:br>
            <a:r>
              <a:rPr lang="zh-TW" altLang="en-US" sz="2700" dirty="0">
                <a:solidFill>
                  <a:schemeClr val="bg1"/>
                </a:solidFill>
                <a:effectLst/>
              </a:rPr>
              <a:t>專門稿本</a:t>
            </a:r>
            <a:r>
              <a:rPr lang="en-US" altLang="zh-TW" sz="2700" dirty="0">
                <a:solidFill>
                  <a:schemeClr val="bg1"/>
                </a:solidFill>
                <a:effectLst/>
              </a:rPr>
              <a:t>(</a:t>
            </a:r>
            <a:r>
              <a:rPr lang="zh-TW" altLang="en-US" sz="2700" dirty="0">
                <a:solidFill>
                  <a:schemeClr val="bg1"/>
                </a:solidFill>
                <a:effectLst/>
              </a:rPr>
              <a:t>反面</a:t>
            </a:r>
            <a:r>
              <a:rPr lang="en-US" altLang="zh-TW" sz="2700" dirty="0">
                <a:solidFill>
                  <a:schemeClr val="bg1"/>
                </a:solidFill>
                <a:effectLst/>
              </a:rPr>
              <a:t>)</a:t>
            </a:r>
            <a:r>
              <a:rPr lang="zh-TW" altLang="en-US" sz="2700" dirty="0">
                <a:solidFill>
                  <a:schemeClr val="bg1"/>
                </a:solidFill>
                <a:effectLst/>
              </a:rPr>
              <a:t>範例</a:t>
            </a:r>
            <a:r>
              <a:rPr lang="en-US" altLang="zh-TW" sz="2700" dirty="0">
                <a:solidFill>
                  <a:schemeClr val="bg1"/>
                </a:solidFill>
                <a:effectLst/>
              </a:rPr>
              <a:t/>
            </a:r>
            <a:br>
              <a:rPr lang="en-US" altLang="zh-TW" sz="2700" dirty="0">
                <a:solidFill>
                  <a:schemeClr val="bg1"/>
                </a:solidFill>
                <a:effectLst/>
              </a:rPr>
            </a:br>
            <a:r>
              <a:rPr lang="en-US" altLang="zh-TW" sz="2700" dirty="0">
                <a:solidFill>
                  <a:schemeClr val="bg1"/>
                </a:solidFill>
                <a:effectLst/>
              </a:rPr>
              <a:t>(</a:t>
            </a:r>
            <a:r>
              <a:rPr lang="zh-TW" altLang="en-US" sz="2700" dirty="0">
                <a:solidFill>
                  <a:schemeClr val="bg1"/>
                </a:solidFill>
                <a:effectLst/>
              </a:rPr>
              <a:t>以</a:t>
            </a:r>
            <a:r>
              <a:rPr lang="en-US" altLang="zh-TW" sz="2700" dirty="0">
                <a:solidFill>
                  <a:schemeClr val="bg1"/>
                </a:solidFill>
                <a:effectLst/>
              </a:rPr>
              <a:t>108</a:t>
            </a:r>
            <a:r>
              <a:rPr lang="zh-TW" altLang="en-US" sz="2700" dirty="0">
                <a:solidFill>
                  <a:schemeClr val="bg1"/>
                </a:solidFill>
                <a:effectLst/>
              </a:rPr>
              <a:t>級之後公民科為例</a:t>
            </a:r>
            <a:r>
              <a:rPr lang="en-US" altLang="zh-TW" sz="2700" dirty="0">
                <a:solidFill>
                  <a:schemeClr val="bg1"/>
                </a:solidFill>
                <a:effectLst/>
              </a:rPr>
              <a:t>)</a:t>
            </a:r>
            <a:br>
              <a:rPr lang="en-US" altLang="zh-TW" sz="2700" dirty="0">
                <a:solidFill>
                  <a:schemeClr val="bg1"/>
                </a:solidFill>
                <a:effectLst/>
              </a:rPr>
            </a:br>
            <a:r>
              <a:rPr lang="zh-TW" altLang="en-US" sz="1800" dirty="0">
                <a:solidFill>
                  <a:srgbClr val="00B0F0"/>
                </a:solidFill>
                <a:effectLst/>
              </a:rPr>
              <a:t>師培網頁首頁→法規表單→實習</a:t>
            </a:r>
            <a:r>
              <a:rPr lang="en-US" altLang="zh-TW" sz="1800" dirty="0">
                <a:solidFill>
                  <a:srgbClr val="00B0F0"/>
                </a:solidFill>
                <a:effectLst/>
              </a:rPr>
              <a:t>/</a:t>
            </a:r>
            <a:r>
              <a:rPr lang="zh-TW" altLang="en-US" sz="1800" dirty="0">
                <a:solidFill>
                  <a:srgbClr val="00B0F0"/>
                </a:solidFill>
                <a:effectLst/>
              </a:rPr>
              <a:t>結業生專用→任教專門課程認定證明書稿本</a:t>
            </a:r>
            <a:r>
              <a:rPr lang="en-US" altLang="zh-TW" sz="1800" dirty="0">
                <a:solidFill>
                  <a:srgbClr val="00B0F0"/>
                </a:solidFill>
                <a:effectLst/>
              </a:rPr>
              <a:t>(</a:t>
            </a:r>
            <a:r>
              <a:rPr lang="zh-TW" altLang="en-US" sz="1800" dirty="0">
                <a:solidFill>
                  <a:srgbClr val="00B0F0"/>
                </a:solidFill>
                <a:effectLst/>
              </a:rPr>
              <a:t>反面</a:t>
            </a:r>
            <a:r>
              <a:rPr lang="en-US" altLang="zh-TW" sz="1800" dirty="0">
                <a:solidFill>
                  <a:srgbClr val="00B0F0"/>
                </a:solidFill>
                <a:effectLst/>
              </a:rPr>
              <a:t>)</a:t>
            </a:r>
            <a:r>
              <a:rPr lang="en-US" altLang="zh-TW" dirty="0">
                <a:solidFill>
                  <a:schemeClr val="bg1"/>
                </a:solidFill>
                <a:effectLst/>
              </a:rPr>
              <a:t/>
            </a:r>
            <a:br>
              <a:rPr lang="en-US" altLang="zh-TW" dirty="0">
                <a:solidFill>
                  <a:schemeClr val="bg1"/>
                </a:solidFill>
                <a:effectLst/>
              </a:rPr>
            </a:br>
            <a:endParaRPr lang="zh-TW" altLang="en-US" dirty="0">
              <a:solidFill>
                <a:schemeClr val="bg1"/>
              </a:solidFill>
              <a:effectLst/>
            </a:endParaRPr>
          </a:p>
        </p:txBody>
      </p:sp>
      <p:sp>
        <p:nvSpPr>
          <p:cNvPr id="3" name="投影片編號版面配置區 2"/>
          <p:cNvSpPr>
            <a:spLocks noGrp="1"/>
          </p:cNvSpPr>
          <p:nvPr>
            <p:ph type="sldNum" sz="quarter" idx="12"/>
          </p:nvPr>
        </p:nvSpPr>
        <p:spPr/>
        <p:txBody>
          <a:bodyPr/>
          <a:lstStyle/>
          <a:p>
            <a:fld id="{B90AB1D3-14BF-4489-8626-2C66A0468D30}" type="slidenum">
              <a:rPr lang="zh-TW" altLang="en-US" smtClean="0"/>
              <a:pPr/>
              <a:t>36</a:t>
            </a:fld>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83060"/>
            <a:ext cx="3754995" cy="501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139952" y="1628801"/>
            <a:ext cx="4464496" cy="3329116"/>
          </a:xfrm>
          <a:prstGeom prst="rect">
            <a:avLst/>
          </a:prstGeom>
        </p:spPr>
        <p:txBody>
          <a:bodyPr wrap="square">
            <a:spAutoFit/>
          </a:bodyPr>
          <a:lstStyle/>
          <a:p>
            <a:pPr lvl="0" eaLnBrk="1" hangingPunct="1">
              <a:defRPr/>
            </a:pP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課程類別</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最低學分數</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及參考科目名稱</a:t>
            </a:r>
            <a:r>
              <a:rPr kumimoji="0" lang="en-US" altLang="zh-TW" sz="1400" b="1" dirty="0">
                <a:solidFill>
                  <a:srgbClr val="0099FF"/>
                </a:solidFill>
                <a:latin typeface="Adobe 繁黑體 Std B" pitchFamily="34" charset="-120"/>
                <a:ea typeface="Adobe 繁黑體 Std B" pitchFamily="34" charset="-120"/>
                <a:cs typeface="Arial Unicode MS" pitchFamily="34" charset="-120"/>
              </a:rPr>
              <a:t>』</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請與一覽表上科目名稱一致</a:t>
            </a:r>
            <a:r>
              <a:rPr kumimoji="0" lang="zh-TW" altLang="en-US" sz="1400" dirty="0">
                <a:solidFill>
                  <a:prstClr val="black"/>
                </a:solidFill>
                <a:latin typeface="Adobe 繁黑體 Std B" pitchFamily="34" charset="-120"/>
                <a:ea typeface="Adobe 繁黑體 Std B" pitchFamily="34" charset="-120"/>
                <a:cs typeface="Arial Unicode MS" pitchFamily="34" charset="-120"/>
              </a:rPr>
              <a:t>。</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學分：依系所認定的學分數填寫</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成績：</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若</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該科</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在東海修習</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，成績欄</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填</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上</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分數</a:t>
            </a:r>
            <a:r>
              <a:rPr kumimoji="0" lang="zh-TW" altLang="zh-TW" sz="1400" dirty="0">
                <a:solidFill>
                  <a:srgbClr val="FF0000"/>
                </a:solidFill>
                <a:latin typeface="Adobe 繁黑體 Std B" pitchFamily="34" charset="-120"/>
                <a:ea typeface="Adobe 繁黑體 Std B" pitchFamily="34" charset="-120"/>
                <a:cs typeface="Arial Unicode MS" pitchFamily="34" charset="-120"/>
              </a:rPr>
              <a:t>」，非則填「抵免」</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a:t>
            </a:r>
            <a:endParaRPr kumimoji="0"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備註欄</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：請</a:t>
            </a: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註明</a:t>
            </a:r>
            <a:r>
              <a:rPr kumimoji="0" lang="zh-TW" altLang="en-US" sz="1400" b="1" u="sng" dirty="0">
                <a:solidFill>
                  <a:srgbClr val="0099FF"/>
                </a:solidFill>
                <a:latin typeface="Adobe 繁黑體 Std B" pitchFamily="34" charset="-120"/>
                <a:ea typeface="Adobe 繁黑體 Std B" pitchFamily="34" charset="-120"/>
                <a:cs typeface="Arial Unicode MS" pitchFamily="34" charset="-120"/>
              </a:rPr>
              <a:t>認定</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或</a:t>
            </a:r>
            <a:r>
              <a:rPr kumimoji="0" lang="zh-TW" altLang="en-US" sz="1400" b="1" u="sng" dirty="0">
                <a:solidFill>
                  <a:srgbClr val="0099FF"/>
                </a:solidFill>
                <a:latin typeface="Adobe 繁黑體 Std B" pitchFamily="34" charset="-120"/>
                <a:ea typeface="Adobe 繁黑體 Std B" pitchFamily="34" charset="-120"/>
                <a:cs typeface="Arial Unicode MS" pitchFamily="34" charset="-120"/>
              </a:rPr>
              <a:t>抵免</a:t>
            </a:r>
            <a:r>
              <a:rPr kumimoji="0" lang="zh-TW" altLang="en-US" sz="1400" b="1" dirty="0">
                <a:solidFill>
                  <a:srgbClr val="0099FF"/>
                </a:solidFill>
                <a:latin typeface="Adobe 繁黑體 Std B" pitchFamily="34" charset="-120"/>
                <a:ea typeface="Adobe 繁黑體 Std B" pitchFamily="34" charset="-120"/>
                <a:cs typeface="Arial Unicode MS" pitchFamily="34" charset="-120"/>
              </a:rPr>
              <a:t>之</a:t>
            </a:r>
            <a:r>
              <a:rPr kumimoji="0" lang="zh-TW" altLang="zh-TW" sz="1400" b="1" dirty="0">
                <a:solidFill>
                  <a:srgbClr val="0099FF"/>
                </a:solidFill>
                <a:latin typeface="Adobe 繁黑體 Std B" pitchFamily="34" charset="-120"/>
                <a:ea typeface="Adobe 繁黑體 Std B" pitchFamily="34" charset="-120"/>
                <a:cs typeface="Arial Unicode MS" pitchFamily="34" charset="-120"/>
              </a:rPr>
              <a:t>「科目名稱」</a:t>
            </a:r>
            <a:endParaRPr kumimoji="0" lang="en-US" altLang="zh-TW" sz="1400" b="1" dirty="0">
              <a:solidFill>
                <a:srgbClr val="0099FF"/>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總學分數：仔細合計不要填錯。</a:t>
            </a:r>
            <a:endParaRPr kumimoji="0" lang="en-US" altLang="zh-TW" sz="1400" dirty="0">
              <a:solidFill>
                <a:prstClr val="black"/>
              </a:solidFill>
              <a:latin typeface="Adobe 繁黑體 Std B" pitchFamily="34" charset="-120"/>
              <a:ea typeface="Adobe 繁黑體 Std B" pitchFamily="34" charset="-120"/>
              <a:cs typeface="Arial Unicode MS" pitchFamily="34" charset="-120"/>
            </a:endParaRPr>
          </a:p>
          <a:p>
            <a:pPr marL="136525" lvl="0" eaLnBrk="1" hangingPunct="1">
              <a:lnSpc>
                <a:spcPts val="2100"/>
              </a:lnSpc>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欄位不夠用者，請自行增加，</a:t>
            </a:r>
            <a:r>
              <a:rPr kumimoji="0" lang="zh-TW" altLang="en-US" sz="1400" b="1" dirty="0">
                <a:solidFill>
                  <a:srgbClr val="7030A0"/>
                </a:solidFill>
                <a:latin typeface="華康彩帶體" panose="040B0709000000000000" pitchFamily="81" charset="-120"/>
                <a:ea typeface="華康彩帶體" panose="040B0709000000000000" pitchFamily="81" charset="-120"/>
                <a:cs typeface="Arial Unicode MS" pitchFamily="34" charset="-120"/>
              </a:rPr>
              <a:t>但不能超出</a:t>
            </a:r>
            <a:r>
              <a:rPr kumimoji="0" lang="en-US" altLang="zh-TW" sz="1400" b="1" dirty="0">
                <a:solidFill>
                  <a:srgbClr val="7030A0"/>
                </a:solidFill>
                <a:latin typeface="華康彩帶體" panose="040B0709000000000000" pitchFamily="81" charset="-120"/>
                <a:ea typeface="華康彩帶體" panose="040B0709000000000000" pitchFamily="81" charset="-120"/>
                <a:cs typeface="Arial Unicode MS" pitchFamily="34" charset="-120"/>
              </a:rPr>
              <a:t>1</a:t>
            </a:r>
            <a:r>
              <a:rPr kumimoji="0" lang="zh-TW" altLang="en-US" sz="1400" b="1" dirty="0">
                <a:solidFill>
                  <a:srgbClr val="7030A0"/>
                </a:solidFill>
                <a:latin typeface="華康彩帶體" panose="040B0709000000000000" pitchFamily="81" charset="-120"/>
                <a:ea typeface="華康彩帶體" panose="040B0709000000000000" pitchFamily="81" charset="-120"/>
                <a:cs typeface="Arial Unicode MS" pitchFamily="34" charset="-120"/>
              </a:rPr>
              <a:t>頁。</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請自行調整讓版面置中、美觀，字體請統一使用</a:t>
            </a:r>
            <a:r>
              <a:rPr lang="zh-TW" altLang="en-US" sz="1400" dirty="0">
                <a:solidFill>
                  <a:prstClr val="black">
                    <a:lumMod val="95000"/>
                    <a:lumOff val="5000"/>
                  </a:prstClr>
                </a:solidFill>
                <a:latin typeface="Adobe 繁黑體 Std B" pitchFamily="34" charset="-120"/>
                <a:ea typeface="Adobe 繁黑體 Std B" pitchFamily="34" charset="-120"/>
                <a:cs typeface="Arial Unicode MS" pitchFamily="34" charset="-120"/>
              </a:rPr>
              <a:t>「</a:t>
            </a:r>
            <a:r>
              <a:rPr lang="zh-TW" altLang="en-US" sz="1400" b="1" dirty="0">
                <a:solidFill>
                  <a:srgbClr val="FF0000"/>
                </a:solidFill>
                <a:latin typeface="Adobe 楷体 Std R" pitchFamily="18" charset="-128"/>
                <a:ea typeface="Adobe 楷体 Std R" pitchFamily="18" charset="-128"/>
                <a:cs typeface="Arial Unicode MS" pitchFamily="34" charset="-120"/>
              </a:rPr>
              <a:t>標楷體</a:t>
            </a:r>
            <a:r>
              <a:rPr lang="zh-TW" altLang="en-US" sz="1400" dirty="0">
                <a:solidFill>
                  <a:prstClr val="black">
                    <a:lumMod val="95000"/>
                    <a:lumOff val="5000"/>
                  </a:prstClr>
                </a:solidFill>
                <a:latin typeface="Adobe 繁黑體 Std B" pitchFamily="34" charset="-120"/>
                <a:ea typeface="Adobe 繁黑體 Std B" pitchFamily="34" charset="-120"/>
                <a:cs typeface="Arial Unicode MS" pitchFamily="34" charset="-120"/>
              </a:rPr>
              <a:t>」 </a:t>
            </a:r>
            <a:endParaRPr kumimoji="0" lang="en-US" altLang="zh-TW" sz="1400" dirty="0">
              <a:solidFill>
                <a:srgbClr val="00B050"/>
              </a:solidFill>
              <a:latin typeface="Adobe 繁黑體 Std B" pitchFamily="34" charset="-120"/>
              <a:ea typeface="Adobe 繁黑體 Std B" pitchFamily="34" charset="-120"/>
              <a:cs typeface="Arial Unicode MS" pitchFamily="34" charset="-120"/>
            </a:endParaRPr>
          </a:p>
          <a:p>
            <a:pPr marL="136525" lvl="0" eaLnBrk="1" hangingPunct="1">
              <a:defRPr/>
            </a:pPr>
            <a:r>
              <a:rPr lang="en-US" altLang="zh-TW" sz="1400" dirty="0">
                <a:solidFill>
                  <a:srgbClr val="FF0000"/>
                </a:solidFill>
                <a:latin typeface="Adobe 繁黑體 Std B" pitchFamily="34" charset="-120"/>
                <a:ea typeface="Adobe 繁黑體 Std B" pitchFamily="34" charset="-120"/>
                <a:cs typeface="Arial Unicode MS" pitchFamily="34" charset="-120"/>
              </a:rPr>
              <a:t>110(2)</a:t>
            </a:r>
            <a:r>
              <a:rPr lang="zh-TW" altLang="en-US" sz="1400" dirty="0">
                <a:solidFill>
                  <a:srgbClr val="FF0000"/>
                </a:solidFill>
                <a:latin typeface="Adobe 繁黑體 Std B" pitchFamily="34" charset="-120"/>
                <a:ea typeface="Adobe 繁黑體 Std B" pitchFamily="34" charset="-120"/>
                <a:cs typeface="Arial Unicode MS" pitchFamily="34" charset="-120"/>
              </a:rPr>
              <a:t>修習之科目亦須填入，但成績欄空白</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a:t>
            </a:r>
            <a:endParaRPr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defRPr/>
            </a:pPr>
            <a:r>
              <a:rPr kumimoji="0" lang="zh-TW" altLang="en-US" sz="1400" dirty="0">
                <a:solidFill>
                  <a:srgbClr val="FF0000"/>
                </a:solidFill>
                <a:latin typeface="Adobe 繁黑體 Std B" pitchFamily="34" charset="-120"/>
                <a:ea typeface="Adobe 繁黑體 Std B" pitchFamily="34" charset="-120"/>
                <a:cs typeface="Arial Unicode MS" pitchFamily="34" charset="-120"/>
              </a:rPr>
              <a:t>與專門課程科目及學分表格核定文號相同。</a:t>
            </a:r>
            <a:endParaRPr kumimoji="0"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defRPr/>
            </a:pPr>
            <a:endParaRPr kumimoji="0" lang="en-US" altLang="zh-TW" sz="1400" dirty="0">
              <a:solidFill>
                <a:srgbClr val="FF0000"/>
              </a:solidFill>
              <a:latin typeface="Adobe 繁黑體 Std B" pitchFamily="34" charset="-120"/>
              <a:ea typeface="Adobe 繁黑體 Std B" pitchFamily="34" charset="-120"/>
              <a:cs typeface="Arial Unicode MS" pitchFamily="34" charset="-120"/>
            </a:endParaRPr>
          </a:p>
          <a:p>
            <a:pPr lvl="0" eaLnBrk="1" hangingPunct="1">
              <a:lnSpc>
                <a:spcPts val="2000"/>
              </a:lnSpc>
              <a:defRPr/>
            </a:pPr>
            <a:r>
              <a:rPr kumimoji="0" lang="zh-TW" altLang="en-US" sz="1400" dirty="0">
                <a:solidFill>
                  <a:prstClr val="black"/>
                </a:solidFill>
                <a:latin typeface="Adobe 繁黑體 Std B" pitchFamily="34" charset="-120"/>
                <a:ea typeface="Adobe 繁黑體 Std B" pitchFamily="34" charset="-120"/>
                <a:cs typeface="Arial Unicode MS" pitchFamily="34" charset="-120"/>
              </a:rPr>
              <a:t>說明：</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請填入</a:t>
            </a:r>
            <a:r>
              <a:rPr kumimoji="0" lang="zh-TW" altLang="zh-TW" sz="1400" u="sng" dirty="0">
                <a:solidFill>
                  <a:srgbClr val="FF0000"/>
                </a:solidFill>
                <a:latin typeface="Adobe 繁黑體 Std B" pitchFamily="34" charset="-120"/>
                <a:ea typeface="Adobe 繁黑體 Std B" pitchFamily="34" charset="-120"/>
                <a:cs typeface="Arial Unicode MS" pitchFamily="34" charset="-120"/>
              </a:rPr>
              <a:t>任教專門</a:t>
            </a:r>
            <a:r>
              <a:rPr kumimoji="0" lang="zh-TW" altLang="en-US" sz="1400" u="sng" dirty="0">
                <a:solidFill>
                  <a:srgbClr val="FF0000"/>
                </a:solidFill>
                <a:latin typeface="Adobe 繁黑體 Std B" pitchFamily="34" charset="-120"/>
                <a:ea typeface="Adobe 繁黑體 Std B" pitchFamily="34" charset="-120"/>
                <a:cs typeface="Arial Unicode MS" pitchFamily="34" charset="-120"/>
              </a:rPr>
              <a:t>課程</a:t>
            </a:r>
            <a:r>
              <a:rPr kumimoji="0" lang="zh-TW" altLang="zh-TW" sz="1400" u="sng" dirty="0">
                <a:solidFill>
                  <a:srgbClr val="FF0000"/>
                </a:solidFill>
                <a:latin typeface="Adobe 繁黑體 Std B" pitchFamily="34" charset="-120"/>
                <a:ea typeface="Adobe 繁黑體 Std B" pitchFamily="34" charset="-120"/>
                <a:cs typeface="Arial Unicode MS" pitchFamily="34" charset="-120"/>
              </a:rPr>
              <a:t>科目表</a:t>
            </a:r>
            <a:r>
              <a:rPr kumimoji="0" lang="zh-TW" altLang="en-US" sz="1400" dirty="0">
                <a:solidFill>
                  <a:srgbClr val="FF0000"/>
                </a:solidFill>
                <a:latin typeface="Adobe 繁黑體 Std B" pitchFamily="34" charset="-120"/>
                <a:ea typeface="Adobe 繁黑體 Std B" pitchFamily="34" charset="-120"/>
                <a:cs typeface="Arial Unicode MS" pitchFamily="34" charset="-120"/>
              </a:rPr>
              <a:t>右上角之報部核定通過或同意備查之文號</a:t>
            </a:r>
          </a:p>
        </p:txBody>
      </p:sp>
      <p:cxnSp>
        <p:nvCxnSpPr>
          <p:cNvPr id="6" name="直線單箭頭接點 5"/>
          <p:cNvCxnSpPr/>
          <p:nvPr/>
        </p:nvCxnSpPr>
        <p:spPr>
          <a:xfrm flipH="1">
            <a:off x="1835696" y="1844824"/>
            <a:ext cx="24482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H="1" flipV="1">
            <a:off x="3718452" y="2296142"/>
            <a:ext cx="565516" cy="529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a:off x="2046243" y="2204864"/>
            <a:ext cx="2237725" cy="27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914400" y="1700808"/>
            <a:ext cx="3369568" cy="588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H="1">
            <a:off x="3419873" y="4509120"/>
            <a:ext cx="1008111"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2411760" y="2420888"/>
            <a:ext cx="1872208" cy="1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H="1">
            <a:off x="2267744" y="3140968"/>
            <a:ext cx="2016224"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712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60E52CF-5EB6-47CF-A184-51EEFD72E254}"/>
              </a:ext>
            </a:extLst>
          </p:cNvPr>
          <p:cNvSpPr>
            <a:spLocks noGrp="1"/>
          </p:cNvSpPr>
          <p:nvPr>
            <p:ph type="title"/>
          </p:nvPr>
        </p:nvSpPr>
        <p:spPr>
          <a:xfrm>
            <a:off x="457200" y="274638"/>
            <a:ext cx="8229600" cy="850900"/>
          </a:xfrm>
        </p:spPr>
        <p:txBody>
          <a:bodyPr/>
          <a:lstStyle/>
          <a:p>
            <a:pPr>
              <a:defRPr/>
            </a:pPr>
            <a:r>
              <a:rPr lang="zh-TW" altLang="en-US" dirty="0">
                <a:solidFill>
                  <a:schemeClr val="bg1"/>
                </a:solidFill>
              </a:rPr>
              <a:t> 稿本</a:t>
            </a:r>
            <a:r>
              <a:rPr lang="en-US" altLang="zh-TW" dirty="0">
                <a:solidFill>
                  <a:schemeClr val="bg1"/>
                </a:solidFill>
              </a:rPr>
              <a:t>e-mail</a:t>
            </a:r>
            <a:r>
              <a:rPr lang="zh-TW" altLang="en-US" dirty="0">
                <a:solidFill>
                  <a:schemeClr val="bg1"/>
                </a:solidFill>
              </a:rPr>
              <a:t>寄送</a:t>
            </a:r>
          </a:p>
        </p:txBody>
      </p:sp>
      <p:sp>
        <p:nvSpPr>
          <p:cNvPr id="33795" name="內容版面配置區 2">
            <a:extLst>
              <a:ext uri="{FF2B5EF4-FFF2-40B4-BE49-F238E27FC236}">
                <a16:creationId xmlns:a16="http://schemas.microsoft.com/office/drawing/2014/main" xmlns="" id="{6B20CE91-09B5-4150-8825-4D3AAD703F09}"/>
              </a:ext>
            </a:extLst>
          </p:cNvPr>
          <p:cNvSpPr>
            <a:spLocks noGrp="1"/>
          </p:cNvSpPr>
          <p:nvPr>
            <p:ph idx="1"/>
          </p:nvPr>
        </p:nvSpPr>
        <p:spPr>
          <a:xfrm>
            <a:off x="395288" y="980728"/>
            <a:ext cx="8497887" cy="5761385"/>
          </a:xfrm>
          <a:ln>
            <a:solidFill>
              <a:schemeClr val="accent1"/>
            </a:solidFill>
            <a:miter lim="800000"/>
            <a:headEnd/>
            <a:tailEnd/>
          </a:ln>
        </p:spPr>
        <p:txBody>
          <a:bodyPr/>
          <a:lstStyle/>
          <a:p>
            <a:r>
              <a:rPr lang="zh-TW" altLang="en-US" sz="2000" b="1" dirty="0">
                <a:solidFill>
                  <a:srgbClr val="FF0000"/>
                </a:solidFill>
                <a:latin typeface="Adobe 繁黑體 Std B" pitchFamily="34" charset="-120"/>
                <a:ea typeface="Adobe 繁黑體 Std B" pitchFamily="34" charset="-120"/>
                <a:cs typeface="Arial Unicode MS" pitchFamily="34" charset="-120"/>
              </a:rPr>
              <a:t>將以下四項檔案資料</a:t>
            </a:r>
            <a:r>
              <a:rPr lang="en-US" altLang="zh-TW" sz="2000" b="1" dirty="0">
                <a:solidFill>
                  <a:srgbClr val="FF0000"/>
                </a:solidFill>
                <a:latin typeface="Adobe 繁黑體 Std B" pitchFamily="34" charset="-120"/>
                <a:ea typeface="Adobe 繁黑體 Std B" pitchFamily="34" charset="-120"/>
                <a:cs typeface="Arial Unicode MS" pitchFamily="34" charset="-120"/>
              </a:rPr>
              <a:t>email</a:t>
            </a:r>
            <a:r>
              <a:rPr lang="zh-TW" altLang="en-US" sz="2000" b="1" dirty="0">
                <a:solidFill>
                  <a:srgbClr val="FF0000"/>
                </a:solidFill>
                <a:latin typeface="Adobe 繁黑體 Std B" pitchFamily="34" charset="-120"/>
                <a:ea typeface="Adobe 繁黑體 Std B" pitchFamily="34" charset="-120"/>
                <a:cs typeface="Arial Unicode MS" pitchFamily="34" charset="-120"/>
              </a:rPr>
              <a:t>寄至</a:t>
            </a:r>
            <a:r>
              <a:rPr lang="en-US" altLang="zh-TW" sz="2000" b="1" dirty="0">
                <a:solidFill>
                  <a:srgbClr val="FF0000"/>
                </a:solidFill>
                <a:latin typeface="Adobe 繁黑體 Std B" pitchFamily="34" charset="-120"/>
                <a:ea typeface="Adobe 繁黑體 Std B" pitchFamily="34" charset="-120"/>
                <a:cs typeface="Arial Unicode MS" pitchFamily="34" charset="-120"/>
              </a:rPr>
              <a:t>pt.teacher.pt@gmail.com </a:t>
            </a:r>
            <a:r>
              <a:rPr lang="zh-TW" altLang="en-US" sz="2000" b="1" dirty="0">
                <a:solidFill>
                  <a:srgbClr val="FF0000"/>
                </a:solidFill>
                <a:latin typeface="Adobe 繁黑體 Std B" pitchFamily="34" charset="-120"/>
                <a:ea typeface="Adobe 繁黑體 Std B" pitchFamily="34" charset="-120"/>
                <a:cs typeface="Arial Unicode MS" pitchFamily="34" charset="-120"/>
              </a:rPr>
              <a:t>信箱</a:t>
            </a:r>
            <a:r>
              <a:rPr lang="zh-TW" altLang="en-US" sz="2000" dirty="0">
                <a:solidFill>
                  <a:schemeClr val="bg1"/>
                </a:solidFill>
                <a:latin typeface="Adobe 繁黑體 Std B" pitchFamily="34" charset="-120"/>
                <a:ea typeface="Adobe 繁黑體 Std B" pitchFamily="34" charset="-120"/>
                <a:cs typeface="Arial Unicode MS" pitchFamily="34" charset="-120"/>
              </a:rPr>
              <a:t>。</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pPr algn="ct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繳回資料袋之前請先寄送</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pPr marL="136525" indent="0" eaLnBrk="1" hangingPunct="1">
              <a:buNone/>
            </a:pPr>
            <a:r>
              <a:rPr lang="zh-TW" altLang="en-US" sz="2000" b="1" dirty="0">
                <a:solidFill>
                  <a:srgbClr val="000000"/>
                </a:solidFill>
                <a:latin typeface="Adobe 繁黑體 Std B" pitchFamily="34" charset="-120"/>
                <a:ea typeface="Adobe 繁黑體 Std B" pitchFamily="34" charset="-120"/>
                <a:cs typeface="Arial Unicode MS" pitchFamily="34" charset="-120"/>
              </a:rPr>
              <a:t>稿本格式請至師培中心網頁下載</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 (</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首頁→法規表單→</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實習</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hlinkClick r:id="rId2"/>
              </a:rPr>
              <a:t>結業生專用</a:t>
            </a:r>
            <a:r>
              <a:rPr lang="zh-TW" altLang="en-US"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a:t>
            </a:r>
            <a:r>
              <a:rPr lang="en-US" altLang="zh-TW" sz="2000" b="1" dirty="0">
                <a:solidFill>
                  <a:srgbClr val="000000"/>
                </a:solidFill>
                <a:latin typeface="Adobe 繁黑體 Std B" pitchFamily="34" charset="-120"/>
                <a:ea typeface="Adobe 繁黑體 Std B" pitchFamily="34" charset="-120"/>
                <a:cs typeface="Arial Unicode MS" pitchFamily="34" charset="-120"/>
                <a:sym typeface="Wingdings" panose="05000000000000000000" pitchFamily="2" charset="2"/>
              </a:rPr>
              <a:t>)</a:t>
            </a:r>
          </a:p>
          <a:p>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新制修畢師資職前教育證明書稿本</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正面</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p>
          <a:p>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新制修畢師資職前教育證明書稿本</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r>
              <a:rPr lang="zh-TW" altLang="en-US" sz="2000" b="1" dirty="0">
                <a:solidFill>
                  <a:srgbClr val="0099FF"/>
                </a:solidFill>
                <a:latin typeface="新細明體" panose="02020500000000000000" pitchFamily="18" charset="-120"/>
                <a:ea typeface="Adobe 繁黑體 Std B" pitchFamily="34" charset="-120"/>
                <a:cs typeface="Arial Unicode MS" pitchFamily="34" charset="-120"/>
              </a:rPr>
              <a:t>反面</a:t>
            </a:r>
            <a:r>
              <a:rPr lang="en-US" altLang="zh-TW" sz="2000" b="1" dirty="0">
                <a:solidFill>
                  <a:srgbClr val="0099FF"/>
                </a:solidFill>
                <a:latin typeface="新細明體" panose="02020500000000000000" pitchFamily="18" charset="-120"/>
                <a:ea typeface="Adobe 繁黑體 Std B" pitchFamily="34" charset="-120"/>
                <a:cs typeface="Arial Unicode MS" pitchFamily="34" charset="-120"/>
              </a:rPr>
              <a:t>)</a:t>
            </a:r>
            <a:endParaRPr lang="zh-TW" altLang="en-US" sz="2000" b="1" dirty="0">
              <a:solidFill>
                <a:srgbClr val="0099FF"/>
              </a:solidFill>
              <a:latin typeface="新細明體" panose="02020500000000000000" pitchFamily="18" charset="-120"/>
              <a:ea typeface="Adobe 繁黑體 Std B" pitchFamily="34" charset="-120"/>
              <a:cs typeface="Arial Unicode MS" pitchFamily="34" charset="-120"/>
            </a:endParaRPr>
          </a:p>
          <a:p>
            <a:r>
              <a:rPr lang="zh-TW" altLang="en-US" sz="2000" dirty="0">
                <a:solidFill>
                  <a:schemeClr val="bg1"/>
                </a:solidFill>
                <a:latin typeface="Adobe 繁黑體 Std B" pitchFamily="34" charset="-120"/>
                <a:ea typeface="Adobe 繁黑體 Std B" pitchFamily="34" charset="-120"/>
                <a:cs typeface="Arial Unicode MS" pitchFamily="34" charset="-120"/>
              </a:rPr>
              <a:t>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正面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endParaRPr lang="zh-TW" altLang="en-US" sz="2000" dirty="0">
              <a:latin typeface="Adobe 繁黑體 Std B" pitchFamily="34" charset="-120"/>
              <a:ea typeface="Adobe 繁黑體 Std B" pitchFamily="34" charset="-120"/>
              <a:cs typeface="Arial Unicode MS" pitchFamily="34" charset="-120"/>
            </a:endParaRPr>
          </a:p>
          <a:p>
            <a:r>
              <a:rPr lang="en-US" altLang="zh-TW" sz="2000" dirty="0">
                <a:solidFill>
                  <a:schemeClr val="bg1"/>
                </a:solidFill>
                <a:latin typeface="Adobe 繁黑體 Std B" pitchFamily="34" charset="-120"/>
                <a:ea typeface="Adobe 繁黑體 Std B" pitchFamily="34" charset="-120"/>
                <a:cs typeface="Arial Unicode MS" pitchFamily="34" charset="-120"/>
              </a:rPr>
              <a:t>107</a:t>
            </a:r>
            <a:r>
              <a:rPr lang="zh-TW" altLang="en-US" sz="2000" dirty="0">
                <a:solidFill>
                  <a:schemeClr val="bg1"/>
                </a:solidFill>
                <a:latin typeface="Adobe 繁黑體 Std B" pitchFamily="34" charset="-120"/>
                <a:ea typeface="Adobe 繁黑體 Std B" pitchFamily="34" charset="-120"/>
                <a:cs typeface="Arial Unicode MS" pitchFamily="34" charset="-120"/>
              </a:rPr>
              <a:t>以前任教專門課程認定證明書稿本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反面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r>
              <a:rPr lang="en-US" altLang="zh-TW" sz="2000" dirty="0">
                <a:solidFill>
                  <a:schemeClr val="bg1"/>
                </a:solidFill>
                <a:latin typeface="Adobe 繁黑體 Std B" pitchFamily="34" charset="-120"/>
                <a:ea typeface="Adobe 繁黑體 Std B" pitchFamily="34" charset="-120"/>
                <a:cs typeface="Arial Unicode MS" pitchFamily="34" charset="-120"/>
              </a:rPr>
              <a:t>108</a:t>
            </a:r>
            <a:r>
              <a:rPr lang="zh-TW" altLang="en-US" sz="2000" dirty="0">
                <a:solidFill>
                  <a:schemeClr val="bg1"/>
                </a:solidFill>
                <a:latin typeface="Adobe 繁黑體 Std B" pitchFamily="34" charset="-120"/>
                <a:ea typeface="Adobe 繁黑體 Std B" pitchFamily="34" charset="-120"/>
                <a:cs typeface="Arial Unicode MS" pitchFamily="34" charset="-120"/>
              </a:rPr>
              <a:t>任教專門課程認定證明書稿本</a:t>
            </a:r>
            <a:r>
              <a:rPr lang="en-US" altLang="zh-TW" sz="2000" dirty="0">
                <a:solidFill>
                  <a:schemeClr val="bg1"/>
                </a:solidFill>
                <a:latin typeface="Adobe 繁黑體 Std B" pitchFamily="34" charset="-120"/>
                <a:ea typeface="Adobe 繁黑體 Std B" pitchFamily="34" charset="-120"/>
                <a:cs typeface="Arial Unicode MS" pitchFamily="34" charset="-120"/>
              </a:rPr>
              <a:t>(</a:t>
            </a:r>
            <a:r>
              <a:rPr lang="zh-TW" altLang="en-US" sz="2000" dirty="0">
                <a:solidFill>
                  <a:schemeClr val="bg1"/>
                </a:solidFill>
                <a:latin typeface="Adobe 繁黑體 Std B" pitchFamily="34" charset="-120"/>
                <a:ea typeface="Adobe 繁黑體 Std B" pitchFamily="34" charset="-120"/>
                <a:cs typeface="Arial Unicode MS" pitchFamily="34" charset="-120"/>
              </a:rPr>
              <a:t>反面</a:t>
            </a:r>
            <a:r>
              <a:rPr lang="en-US" altLang="zh-TW" sz="2000" dirty="0">
                <a:solidFill>
                  <a:schemeClr val="bg1"/>
                </a:solidFill>
                <a:latin typeface="Adobe 繁黑體 Std B" pitchFamily="34" charset="-120"/>
                <a:ea typeface="Adobe 繁黑體 Std B" pitchFamily="34" charset="-120"/>
                <a:cs typeface="Arial Unicode MS" pitchFamily="34" charset="-120"/>
              </a:rPr>
              <a:t>)</a:t>
            </a:r>
          </a:p>
          <a:p>
            <a:r>
              <a:rPr lang="zh-TW" altLang="en-US" sz="2000" dirty="0">
                <a:solidFill>
                  <a:schemeClr val="bg1"/>
                </a:solidFill>
                <a:latin typeface="Adobe 繁黑體 Std B" pitchFamily="34" charset="-120"/>
                <a:ea typeface="Adobe 繁黑體 Std B" pitchFamily="34" charset="-120"/>
                <a:cs typeface="Arial Unicode MS" pitchFamily="34" charset="-120"/>
              </a:rPr>
              <a:t>或雲端下載：</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r>
              <a:rPr lang="en-US" altLang="zh-TW" sz="2000" dirty="0">
                <a:solidFill>
                  <a:schemeClr val="bg1"/>
                </a:solidFill>
                <a:latin typeface="Adobe 繁黑體 Std B" pitchFamily="34" charset="-120"/>
                <a:ea typeface="Adobe 繁黑體 Std B" pitchFamily="34" charset="-120"/>
                <a:cs typeface="Arial Unicode MS" pitchFamily="34" charset="-120"/>
                <a:hlinkClick r:id="rId3"/>
              </a:rPr>
              <a:t>https://drive.google.com/drive/folders/1WaTZl88YWlUyaSoy7tWKSafDNf7xI-81?usp=sharing</a:t>
            </a:r>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以上</a:t>
            </a:r>
            <a:r>
              <a:rPr lang="en-US" altLang="zh-TW" sz="1800" b="1" dirty="0">
                <a:solidFill>
                  <a:srgbClr val="FF0000"/>
                </a:solidFill>
                <a:latin typeface="Adobe 繁黑體 Std B" pitchFamily="34" charset="-120"/>
                <a:ea typeface="Adobe 繁黑體 Std B" pitchFamily="34" charset="-120"/>
                <a:cs typeface="Arial Unicode MS" pitchFamily="34" charset="-120"/>
              </a:rPr>
              <a:t>4</a:t>
            </a:r>
            <a:r>
              <a:rPr lang="zh-TW" altLang="en-US" sz="1800" b="1" dirty="0">
                <a:solidFill>
                  <a:srgbClr val="FF0000"/>
                </a:solidFill>
                <a:latin typeface="Adobe 繁黑體 Std B" pitchFamily="34" charset="-120"/>
                <a:ea typeface="Adobe 繁黑體 Std B" pitchFamily="34" charset="-120"/>
                <a:cs typeface="Arial Unicode MS" pitchFamily="34" charset="-120"/>
              </a:rPr>
              <a:t>個檔案的檔名最後都請加上自己的姓名</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例如</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 修畢專業正面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修畢專業反面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任教專門正面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en-US" altLang="zh-TW" sz="1800" b="1" dirty="0">
              <a:solidFill>
                <a:srgbClr val="FF0000"/>
              </a:solidFill>
              <a:latin typeface="Adobe 繁黑體 Std B" pitchFamily="34" charset="-120"/>
              <a:ea typeface="Adobe 繁黑體 Std B" pitchFamily="34" charset="-120"/>
              <a:cs typeface="Arial Unicode MS" pitchFamily="34" charset="-120"/>
            </a:endParaRPr>
          </a:p>
          <a:p>
            <a:r>
              <a:rPr lang="zh-TW" altLang="en-US" sz="1800" b="1" dirty="0">
                <a:solidFill>
                  <a:srgbClr val="FF0000"/>
                </a:solidFill>
                <a:latin typeface="Adobe 繁黑體 Std B" pitchFamily="34" charset="-120"/>
                <a:ea typeface="Adobe 繁黑體 Std B" pitchFamily="34" charset="-120"/>
                <a:cs typeface="Arial Unicode MS" pitchFamily="34" charset="-120"/>
              </a:rPr>
              <a:t>          任教專門反面</a:t>
            </a:r>
            <a:r>
              <a:rPr lang="en-US" altLang="zh-TW" sz="1800" b="1" dirty="0">
                <a:solidFill>
                  <a:srgbClr val="FF0000"/>
                </a:solidFill>
                <a:latin typeface="Adobe 繁黑體 Std B" pitchFamily="34" charset="-120"/>
                <a:ea typeface="Adobe 繁黑體 Std B" pitchFamily="34" charset="-120"/>
                <a:cs typeface="Arial Unicode MS" pitchFamily="34" charset="-120"/>
              </a:rPr>
              <a:t>-</a:t>
            </a:r>
            <a:r>
              <a:rPr lang="zh-TW" altLang="en-US" sz="1800" b="1" dirty="0">
                <a:solidFill>
                  <a:srgbClr val="FF0000"/>
                </a:solidFill>
                <a:latin typeface="Adobe 繁黑體 Std B" pitchFamily="34" charset="-120"/>
                <a:ea typeface="Adobe 繁黑體 Std B" pitchFamily="34" charset="-120"/>
                <a:cs typeface="Arial Unicode MS" pitchFamily="34" charset="-120"/>
              </a:rPr>
              <a:t>王大明</a:t>
            </a:r>
            <a:endParaRPr lang="zh-TW" altLang="en-US" sz="1800" dirty="0">
              <a:solidFill>
                <a:srgbClr val="FFFFFF"/>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en-US" altLang="zh-TW" sz="2000" dirty="0">
              <a:solidFill>
                <a:schemeClr val="bg1"/>
              </a:solidFill>
              <a:latin typeface="Adobe 繁黑體 Std B" pitchFamily="34" charset="-120"/>
              <a:ea typeface="Adobe 繁黑體 Std B" pitchFamily="34" charset="-120"/>
              <a:cs typeface="Arial Unicode MS" pitchFamily="34" charset="-120"/>
            </a:endParaRPr>
          </a:p>
          <a:p>
            <a:endParaRPr lang="zh-TW" altLang="en-US" dirty="0">
              <a:latin typeface="Adobe 繁黑體 Std B" pitchFamily="34" charset="-120"/>
              <a:ea typeface="Adobe 繁黑體 Std B" pitchFamily="34" charset="-120"/>
              <a:cs typeface="Arial Unicode MS" pitchFamily="34" charset="-120"/>
            </a:endParaRPr>
          </a:p>
        </p:txBody>
      </p:sp>
      <p:sp>
        <p:nvSpPr>
          <p:cNvPr id="33796" name="投影片編號版面配置區 3">
            <a:extLst>
              <a:ext uri="{FF2B5EF4-FFF2-40B4-BE49-F238E27FC236}">
                <a16:creationId xmlns:a16="http://schemas.microsoft.com/office/drawing/2014/main" xmlns="" id="{84DD4718-8C48-4800-9EBB-9BB0066E8F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D2B8E805-8835-4C5C-AF91-9CCAC5C54DFA}" type="slidenum">
              <a:rPr lang="zh-TW" altLang="en-US" sz="1200">
                <a:solidFill>
                  <a:srgbClr val="BCBCBC"/>
                </a:solidFill>
                <a:latin typeface="Arial" panose="020B0604020202020204" pitchFamily="34" charset="0"/>
              </a:rPr>
              <a:pPr>
                <a:spcBef>
                  <a:spcPct val="0"/>
                </a:spcBef>
                <a:buClrTx/>
                <a:buSzTx/>
                <a:buFontTx/>
                <a:buNone/>
              </a:pPr>
              <a:t>37</a:t>
            </a:fld>
            <a:endParaRPr lang="zh-TW" altLang="en-US" sz="1200">
              <a:solidFill>
                <a:srgbClr val="BCBCBC"/>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2CA0AE67-EC47-41C7-BAB0-40A217C324B2}"/>
              </a:ext>
            </a:extLst>
          </p:cNvPr>
          <p:cNvSpPr>
            <a:spLocks noGrp="1"/>
          </p:cNvSpPr>
          <p:nvPr>
            <p:ph type="ctrTitle"/>
          </p:nvPr>
        </p:nvSpPr>
        <p:spPr>
          <a:xfrm>
            <a:off x="470880" y="188863"/>
            <a:ext cx="8229600" cy="1008112"/>
          </a:xfrm>
        </p:spPr>
        <p:txBody>
          <a:bodyPr/>
          <a:lstStyle/>
          <a:p>
            <a:pPr eaLnBrk="1" fontAlgn="auto" hangingPunct="1">
              <a:spcAft>
                <a:spcPts val="0"/>
              </a:spcAft>
              <a:defRPr/>
            </a:pPr>
            <a:r>
              <a:rPr lang="zh-TW" altLang="en-US" dirty="0">
                <a:solidFill>
                  <a:schemeClr val="bg1"/>
                </a:solidFill>
              </a:rPr>
              <a:t>注意事項</a:t>
            </a:r>
          </a:p>
        </p:txBody>
      </p:sp>
      <p:sp>
        <p:nvSpPr>
          <p:cNvPr id="34819" name="副標題 4">
            <a:extLst>
              <a:ext uri="{FF2B5EF4-FFF2-40B4-BE49-F238E27FC236}">
                <a16:creationId xmlns:a16="http://schemas.microsoft.com/office/drawing/2014/main" xmlns="" id="{FA09238E-16E8-4AB2-BF06-80F79BABAAEF}"/>
              </a:ext>
            </a:extLst>
          </p:cNvPr>
          <p:cNvSpPr>
            <a:spLocks noGrp="1"/>
          </p:cNvSpPr>
          <p:nvPr>
            <p:ph type="subTitle" idx="1"/>
          </p:nvPr>
        </p:nvSpPr>
        <p:spPr>
          <a:xfrm>
            <a:off x="488950" y="1412875"/>
            <a:ext cx="8208963" cy="4464050"/>
          </a:xfrm>
        </p:spPr>
        <p:txBody>
          <a:bodyPr/>
          <a:lstStyle/>
          <a:p>
            <a:pPr marL="742950" indent="-742950" algn="l" eaLnBrk="1" hangingPunct="1"/>
            <a:r>
              <a:rPr lang="zh-TW" altLang="en-US" dirty="0">
                <a:solidFill>
                  <a:schemeClr val="bg1"/>
                </a:solidFill>
                <a:latin typeface="Adobe 繁黑體 Std B" pitchFamily="34" charset="-120"/>
                <a:ea typeface="Adobe 繁黑體 Std B" pitchFamily="34" charset="-120"/>
                <a:cs typeface="Arial Unicode MS" pitchFamily="34" charset="-120"/>
              </a:rPr>
              <a:t>◎應檢附資料請依序放入資料袋中，自行打</a:t>
            </a:r>
            <a:r>
              <a:rPr lang="en-US" altLang="zh-TW" dirty="0">
                <a:solidFill>
                  <a:schemeClr val="bg1"/>
                </a:solidFill>
                <a:latin typeface="Adobe 繁黑體 Std B" pitchFamily="34" charset="-120"/>
                <a:ea typeface="Adobe 繁黑體 Std B" pitchFamily="34" charset="-120"/>
                <a:cs typeface="Arial Unicode MS" pitchFamily="34" charset="-120"/>
              </a:rPr>
              <a:t>V</a:t>
            </a:r>
            <a:r>
              <a:rPr lang="zh-TW" altLang="en-US" dirty="0">
                <a:solidFill>
                  <a:schemeClr val="bg1"/>
                </a:solidFill>
                <a:latin typeface="Adobe 繁黑體 Std B" pitchFamily="34" charset="-120"/>
                <a:ea typeface="Adobe 繁黑體 Std B" pitchFamily="34" charset="-120"/>
                <a:cs typeface="Arial Unicode MS" pitchFamily="34" charset="-120"/>
              </a:rPr>
              <a:t>檢核。</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如有未依規定完成者將予以退件。</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zh-TW" altLang="en-US" dirty="0">
                <a:solidFill>
                  <a:schemeClr val="bg1"/>
                </a:solidFill>
                <a:latin typeface="Adobe 繁黑體 Std B" pitchFamily="34" charset="-120"/>
                <a:ea typeface="Adobe 繁黑體 Std B" pitchFamily="34" charset="-120"/>
                <a:cs typeface="Arial Unicode MS" pitchFamily="34" charset="-120"/>
              </a:rPr>
              <a:t>◎因故須</a:t>
            </a:r>
            <a:r>
              <a:rPr lang="zh-TW" altLang="en-US" u="sng" dirty="0">
                <a:solidFill>
                  <a:schemeClr val="bg1"/>
                </a:solidFill>
                <a:latin typeface="Adobe 繁黑體 Std B" pitchFamily="34" charset="-120"/>
                <a:ea typeface="Adobe 繁黑體 Std B" pitchFamily="34" charset="-120"/>
                <a:cs typeface="Arial Unicode MS" pitchFamily="34" charset="-120"/>
              </a:rPr>
              <a:t>放棄實習</a:t>
            </a:r>
            <a:r>
              <a:rPr lang="zh-TW" altLang="en-US" dirty="0">
                <a:solidFill>
                  <a:schemeClr val="bg1"/>
                </a:solidFill>
                <a:latin typeface="Adobe 繁黑體 Std B" pitchFamily="34" charset="-120"/>
                <a:ea typeface="Adobe 繁黑體 Std B" pitchFamily="34" charset="-120"/>
                <a:cs typeface="Arial Unicode MS" pitchFamily="34" charset="-120"/>
              </a:rPr>
              <a:t>者，最遲應於</a:t>
            </a:r>
            <a:r>
              <a:rPr lang="en-US" altLang="zh-TW" dirty="0">
                <a:solidFill>
                  <a:schemeClr val="bg1"/>
                </a:solidFill>
                <a:latin typeface="Adobe 繁黑體 Std B" pitchFamily="34" charset="-120"/>
                <a:ea typeface="Adobe 繁黑體 Std B" pitchFamily="34" charset="-120"/>
                <a:cs typeface="Arial Unicode MS" pitchFamily="34" charset="-120"/>
              </a:rPr>
              <a:t>111</a:t>
            </a:r>
            <a:r>
              <a:rPr lang="zh-TW" altLang="en-US" dirty="0">
                <a:solidFill>
                  <a:schemeClr val="bg1"/>
                </a:solidFill>
                <a:latin typeface="Adobe 繁黑體 Std B" pitchFamily="34" charset="-120"/>
                <a:ea typeface="Adobe 繁黑體 Std B" pitchFamily="34" charset="-120"/>
                <a:cs typeface="Arial Unicode MS" pitchFamily="34" charset="-120"/>
              </a:rPr>
              <a:t>年</a:t>
            </a:r>
            <a:r>
              <a:rPr lang="en-US" altLang="zh-TW" dirty="0">
                <a:solidFill>
                  <a:schemeClr val="bg1"/>
                </a:solidFill>
                <a:latin typeface="Adobe 繁黑體 Std B" pitchFamily="34" charset="-120"/>
                <a:ea typeface="Adobe 繁黑體 Std B" pitchFamily="34" charset="-120"/>
                <a:cs typeface="Arial Unicode MS" pitchFamily="34" charset="-120"/>
              </a:rPr>
              <a:t>4</a:t>
            </a:r>
            <a:r>
              <a:rPr lang="zh-TW" altLang="en-US" dirty="0">
                <a:solidFill>
                  <a:schemeClr val="bg1"/>
                </a:solidFill>
                <a:latin typeface="Adobe 繁黑體 Std B" pitchFamily="34" charset="-120"/>
                <a:ea typeface="Adobe 繁黑體 Std B" pitchFamily="34" charset="-120"/>
                <a:cs typeface="Arial Unicode MS" pitchFamily="34" charset="-120"/>
              </a:rPr>
              <a:t>月底前告知張秋雯小姐。</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742950" indent="-742950" algn="l" eaLnBrk="1" hangingPunct="1"/>
            <a:r>
              <a:rPr lang="zh-TW" altLang="en-US" b="1" dirty="0">
                <a:solidFill>
                  <a:srgbClr val="FF0000"/>
                </a:solidFill>
                <a:latin typeface="Adobe 繁黑體 Std B" pitchFamily="34" charset="-120"/>
                <a:ea typeface="Adobe 繁黑體 Std B" pitchFamily="34" charset="-120"/>
                <a:cs typeface="Arial Unicode MS" pitchFamily="34" charset="-120"/>
              </a:rPr>
              <a:t>◎資料袋繳交日期</a:t>
            </a:r>
            <a:r>
              <a:rPr lang="en-US" altLang="zh-TW" b="1" dirty="0">
                <a:solidFill>
                  <a:srgbClr val="FF0000"/>
                </a:solidFill>
                <a:latin typeface="Adobe 繁黑體 Std B" pitchFamily="34" charset="-120"/>
                <a:ea typeface="Adobe 繁黑體 Std B" pitchFamily="34" charset="-120"/>
                <a:cs typeface="Arial Unicode MS" pitchFamily="34" charset="-120"/>
              </a:rPr>
              <a:t>:111/3/11(</a:t>
            </a:r>
            <a:r>
              <a:rPr lang="zh-TW" altLang="en-US" b="1" dirty="0">
                <a:solidFill>
                  <a:srgbClr val="FF0000"/>
                </a:solidFill>
                <a:latin typeface="Adobe 繁黑體 Std B" pitchFamily="34" charset="-120"/>
                <a:ea typeface="Adobe 繁黑體 Std B" pitchFamily="34" charset="-120"/>
                <a:cs typeface="Arial Unicode MS" pitchFamily="34" charset="-120"/>
              </a:rPr>
              <a:t>週五</a:t>
            </a:r>
            <a:r>
              <a:rPr lang="en-US" altLang="zh-TW" b="1" dirty="0">
                <a:solidFill>
                  <a:srgbClr val="FF0000"/>
                </a:solidFill>
                <a:latin typeface="Adobe 繁黑體 Std B" pitchFamily="34" charset="-120"/>
                <a:ea typeface="Adobe 繁黑體 Std B" pitchFamily="34" charset="-120"/>
                <a:cs typeface="Arial Unicode MS" pitchFamily="34" charset="-120"/>
              </a:rPr>
              <a:t>)-111/3/17(</a:t>
            </a:r>
            <a:r>
              <a:rPr lang="zh-TW" altLang="en-US" b="1" dirty="0">
                <a:solidFill>
                  <a:srgbClr val="FF0000"/>
                </a:solidFill>
                <a:latin typeface="Adobe 繁黑體 Std B" pitchFamily="34" charset="-120"/>
                <a:ea typeface="Adobe 繁黑體 Std B" pitchFamily="34" charset="-120"/>
                <a:cs typeface="Arial Unicode MS" pitchFamily="34" charset="-120"/>
              </a:rPr>
              <a:t>週四</a:t>
            </a:r>
            <a:r>
              <a:rPr lang="en-US" altLang="zh-TW" b="1" dirty="0" smtClean="0">
                <a:solidFill>
                  <a:srgbClr val="FF0000"/>
                </a:solidFill>
                <a:latin typeface="Adobe 繁黑體 Std B" pitchFamily="34" charset="-120"/>
                <a:ea typeface="Adobe 繁黑體 Std B" pitchFamily="34" charset="-120"/>
                <a:cs typeface="Arial Unicode MS" pitchFamily="34" charset="-120"/>
              </a:rPr>
              <a:t>)</a:t>
            </a:r>
          </a:p>
          <a:p>
            <a:pPr marL="742950" indent="-742950" algn="l" eaLnBrk="1" hangingPunct="1"/>
            <a:r>
              <a:rPr lang="zh-TW" altLang="en-US" b="1" dirty="0">
                <a:solidFill>
                  <a:srgbClr val="FF0000"/>
                </a:solidFill>
                <a:latin typeface="Adobe 繁黑體 Std B" pitchFamily="34" charset="-120"/>
                <a:ea typeface="Adobe 繁黑體 Std B" pitchFamily="34" charset="-120"/>
                <a:cs typeface="Arial Unicode MS" pitchFamily="34" charset="-120"/>
              </a:rPr>
              <a:t> </a:t>
            </a:r>
            <a:r>
              <a:rPr lang="zh-TW" altLang="en-US" b="1" dirty="0" smtClean="0">
                <a:solidFill>
                  <a:srgbClr val="FF0000"/>
                </a:solidFill>
                <a:latin typeface="Adobe 繁黑體 Std B" pitchFamily="34" charset="-120"/>
                <a:ea typeface="Adobe 繁黑體 Std B" pitchFamily="34" charset="-120"/>
                <a:cs typeface="Arial Unicode MS" pitchFamily="34" charset="-120"/>
              </a:rPr>
              <a:t>  </a:t>
            </a:r>
            <a:endParaRPr lang="en-US" altLang="zh-TW" b="1" dirty="0">
              <a:solidFill>
                <a:srgbClr val="FF0000"/>
              </a:solidFill>
              <a:latin typeface="Adobe 繁黑體 Std B" pitchFamily="34" charset="-120"/>
              <a:ea typeface="Adobe 繁黑體 Std B" pitchFamily="34" charset="-120"/>
              <a:cs typeface="Arial Unicode MS" pitchFamily="34" charset="-120"/>
            </a:endParaRPr>
          </a:p>
          <a:p>
            <a:pPr marL="742950" indent="-742950" algn="l" eaLnBrk="1" hangingPunct="1"/>
            <a:endParaRPr lang="zh-TW" altLang="en-US" u="sng" dirty="0">
              <a:solidFill>
                <a:schemeClr val="bg1"/>
              </a:solidFill>
              <a:latin typeface="Adobe 繁黑體 Std B" pitchFamily="34" charset="-120"/>
              <a:ea typeface="Adobe 繁黑體 Std B" pitchFamily="34" charset="-120"/>
              <a:cs typeface="Arial Unicode MS" pitchFamily="34" charset="-120"/>
            </a:endParaRPr>
          </a:p>
        </p:txBody>
      </p:sp>
      <p:sp>
        <p:nvSpPr>
          <p:cNvPr id="34820" name="投影片編號版面配置區 5">
            <a:extLst>
              <a:ext uri="{FF2B5EF4-FFF2-40B4-BE49-F238E27FC236}">
                <a16:creationId xmlns:a16="http://schemas.microsoft.com/office/drawing/2014/main" xmlns="" id="{E1ECAD32-8F84-4D79-9152-E4CE4ADAA7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4A541B29-3FC0-4F64-B184-5E4247818AA5}" type="slidenum">
              <a:rPr lang="zh-TW" altLang="en-US" sz="1200">
                <a:solidFill>
                  <a:srgbClr val="BCBCBC"/>
                </a:solidFill>
                <a:latin typeface="Arial" panose="020B0604020202020204" pitchFamily="34" charset="0"/>
              </a:rPr>
              <a:pPr>
                <a:spcBef>
                  <a:spcPct val="0"/>
                </a:spcBef>
                <a:buClrTx/>
                <a:buSzTx/>
                <a:buFontTx/>
                <a:buNone/>
              </a:pPr>
              <a:t>38</a:t>
            </a:fld>
            <a:endParaRPr lang="zh-TW" altLang="en-US" sz="1200">
              <a:solidFill>
                <a:srgbClr val="BCBCBC"/>
              </a:solidFill>
              <a:latin typeface="Arial" panose="020B0604020202020204" pitchFamily="34" charset="0"/>
            </a:endParaRPr>
          </a:p>
        </p:txBody>
      </p:sp>
      <p:sp>
        <p:nvSpPr>
          <p:cNvPr id="34821" name="內容版面配置區 2">
            <a:extLst>
              <a:ext uri="{FF2B5EF4-FFF2-40B4-BE49-F238E27FC236}">
                <a16:creationId xmlns:a16="http://schemas.microsoft.com/office/drawing/2014/main" xmlns="" id="{D3CF463D-2B82-42B3-9D0B-B95278E2B7DA}"/>
              </a:ext>
            </a:extLst>
          </p:cNvPr>
          <p:cNvSpPr>
            <a:spLocks/>
          </p:cNvSpPr>
          <p:nvPr/>
        </p:nvSpPr>
        <p:spPr bwMode="auto">
          <a:xfrm>
            <a:off x="468313" y="11969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7688" indent="-411163">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eaLnBrk="1" hangingPunct="1"/>
            <a:endParaRPr kumimoji="0" lang="zh-TW" altLang="en-US" b="1">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C385CFA-D9C3-49F1-9245-F355B9FCAE8B}"/>
              </a:ext>
            </a:extLst>
          </p:cNvPr>
          <p:cNvSpPr>
            <a:spLocks noGrp="1"/>
          </p:cNvSpPr>
          <p:nvPr>
            <p:ph type="title"/>
          </p:nvPr>
        </p:nvSpPr>
        <p:spPr/>
        <p:txBody>
          <a:bodyPr/>
          <a:lstStyle/>
          <a:p>
            <a:pPr>
              <a:defRPr/>
            </a:pPr>
            <a:r>
              <a:rPr lang="en-US" altLang="zh-TW" dirty="0">
                <a:solidFill>
                  <a:schemeClr val="bg1"/>
                </a:solidFill>
                <a:effectLst/>
                <a:latin typeface="標楷體" panose="03000509000000000000" pitchFamily="65" charset="-120"/>
                <a:ea typeface="標楷體" panose="03000509000000000000" pitchFamily="65" charset="-120"/>
              </a:rPr>
              <a:t>111</a:t>
            </a:r>
            <a:r>
              <a:rPr lang="zh-TW" altLang="en-US" dirty="0">
                <a:solidFill>
                  <a:schemeClr val="bg1"/>
                </a:solidFill>
                <a:effectLst/>
                <a:latin typeface="標楷體" panose="03000509000000000000" pitchFamily="65" charset="-120"/>
                <a:ea typeface="標楷體" panose="03000509000000000000" pitchFamily="65" charset="-120"/>
              </a:rPr>
              <a:t>年</a:t>
            </a:r>
            <a:r>
              <a:rPr lang="en-US" altLang="zh-TW" dirty="0">
                <a:solidFill>
                  <a:schemeClr val="bg1"/>
                </a:solidFill>
                <a:effectLst/>
                <a:latin typeface="標楷體" panose="03000509000000000000" pitchFamily="65" charset="-120"/>
                <a:ea typeface="標楷體" panose="03000509000000000000" pitchFamily="65" charset="-120"/>
              </a:rPr>
              <a:t>6</a:t>
            </a:r>
            <a:r>
              <a:rPr lang="zh-TW" altLang="en-US" dirty="0">
                <a:solidFill>
                  <a:schemeClr val="bg1"/>
                </a:solidFill>
                <a:effectLst/>
                <a:latin typeface="標楷體" panose="03000509000000000000" pitchFamily="65" charset="-120"/>
                <a:ea typeface="標楷體" panose="03000509000000000000" pitchFamily="65" charset="-120"/>
              </a:rPr>
              <a:t>月教師資格考試</a:t>
            </a:r>
          </a:p>
        </p:txBody>
      </p:sp>
      <p:sp>
        <p:nvSpPr>
          <p:cNvPr id="38914" name="副標題 4">
            <a:extLst>
              <a:ext uri="{FF2B5EF4-FFF2-40B4-BE49-F238E27FC236}">
                <a16:creationId xmlns:a16="http://schemas.microsoft.com/office/drawing/2014/main" xmlns="" id="{B0A4EAED-B2E5-48D9-BB66-CA1A17748A02}"/>
              </a:ext>
            </a:extLst>
          </p:cNvPr>
          <p:cNvSpPr>
            <a:spLocks noGrp="1"/>
          </p:cNvSpPr>
          <p:nvPr>
            <p:ph idx="1"/>
          </p:nvPr>
        </p:nvSpPr>
        <p:spPr>
          <a:xfrm>
            <a:off x="611188" y="1557338"/>
            <a:ext cx="8137525" cy="4635500"/>
          </a:xfrm>
        </p:spPr>
        <p:txBody>
          <a:bodyPr/>
          <a:lstStyle/>
          <a:p>
            <a:pPr eaLnBrk="1" hangingPunct="1">
              <a:defRPr/>
            </a:pPr>
            <a:r>
              <a:rPr lang="zh-TW" altLang="en-US" sz="4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暫准報名</a:t>
            </a:r>
            <a:r>
              <a:rPr lang="zh-TW" altLang="en-US" sz="48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endParaRPr lang="en-US" altLang="zh-TW" sz="48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indent="-540000" eaLnBrk="1" hangingPunct="1">
              <a:lnSpc>
                <a:spcPts val="4400"/>
              </a:lnSpc>
              <a:spcBef>
                <a:spcPts val="1800"/>
              </a:spcBef>
              <a:spcAft>
                <a:spcPts val="1800"/>
              </a:spcAft>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年</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6</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月教師資格考試將於</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4</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月份進行報名，如於考試報名期間，尚無法取得「修畢師資職前教育證明書」者，得以「暫准」身分先報名，再由師培大學於放榜</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前</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10</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日</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代為補交「修畢師資職前教育證明書」。</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endParaRPr lang="en-US" altLang="zh-TW" sz="32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en-US" altLang="zh-TW" sz="32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5844" name="投影片編號版面配置區 2">
            <a:extLst>
              <a:ext uri="{FF2B5EF4-FFF2-40B4-BE49-F238E27FC236}">
                <a16:creationId xmlns:a16="http://schemas.microsoft.com/office/drawing/2014/main" xmlns="" id="{3F15F52C-7AAC-4E7E-BDE7-12194E0955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16BAEF1B-FD2C-40AA-83D7-E965677C5059}" type="slidenum">
              <a:rPr lang="zh-TW" altLang="en-US" sz="1200">
                <a:solidFill>
                  <a:srgbClr val="BCBCBC"/>
                </a:solidFill>
                <a:latin typeface="Arial" panose="020B0604020202020204" pitchFamily="34" charset="0"/>
              </a:rPr>
              <a:pPr>
                <a:spcBef>
                  <a:spcPct val="0"/>
                </a:spcBef>
                <a:buClrTx/>
                <a:buSzTx/>
                <a:buFontTx/>
                <a:buNone/>
              </a:pPr>
              <a:t>39</a:t>
            </a:fld>
            <a:endParaRPr lang="zh-TW" altLang="en-US" sz="1200">
              <a:solidFill>
                <a:srgbClr val="BCBCBC"/>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A8711B2-1500-4321-A32E-C24181C84F4E}"/>
              </a:ext>
            </a:extLst>
          </p:cNvPr>
          <p:cNvSpPr>
            <a:spLocks noGrp="1"/>
          </p:cNvSpPr>
          <p:nvPr>
            <p:ph type="title"/>
          </p:nvPr>
        </p:nvSpPr>
        <p:spPr/>
        <p:txBody>
          <a:bodyPr>
            <a:normAutofit/>
          </a:bodyPr>
          <a:lstStyle/>
          <a:p>
            <a:r>
              <a:rPr kumimoji="0" lang="zh-TW" altLang="en-US"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應備資料  </a:t>
            </a: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3</a:t>
            </a:r>
            <a:r>
              <a:rPr lang="en-US" altLang="zh-TW" sz="2800"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/3</a:t>
            </a: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
            </a:r>
            <a:b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b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r>
              <a:rPr kumimoji="0" lang="zh-TW" altLang="en-US"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即結業生資料袋上所列須檢附的資料</a:t>
            </a:r>
            <a:r>
              <a:rPr kumimoji="0" lang="en-US" altLang="zh-TW" sz="2800" b="1" dirty="0">
                <a:solidFill>
                  <a:schemeClr val="bg1"/>
                </a:solidFill>
                <a:effectLst>
                  <a:outerShdw blurRad="38100" dist="38100" dir="2700000" algn="tl">
                    <a:srgbClr val="C0C0C0"/>
                  </a:outerShdw>
                </a:effectLst>
                <a:latin typeface="Arial Unicode MS" pitchFamily="34" charset="-120"/>
                <a:ea typeface="Arial Unicode MS" pitchFamily="34" charset="-120"/>
                <a:cs typeface="Arial Unicode MS" pitchFamily="34" charset="-120"/>
              </a:rPr>
              <a:t>)</a:t>
            </a:r>
            <a:endParaRPr lang="zh-TW" altLang="en-US" sz="2800" dirty="0"/>
          </a:p>
        </p:txBody>
      </p:sp>
      <p:sp>
        <p:nvSpPr>
          <p:cNvPr id="3" name="內容版面配置區 2">
            <a:extLst>
              <a:ext uri="{FF2B5EF4-FFF2-40B4-BE49-F238E27FC236}">
                <a16:creationId xmlns:a16="http://schemas.microsoft.com/office/drawing/2014/main" xmlns="" id="{CA906A2C-D068-4B3F-9160-0880BBBCADBD}"/>
              </a:ext>
            </a:extLst>
          </p:cNvPr>
          <p:cNvSpPr>
            <a:spLocks noGrp="1"/>
          </p:cNvSpPr>
          <p:nvPr>
            <p:ph idx="1"/>
          </p:nvPr>
        </p:nvSpPr>
        <p:spPr>
          <a:xfrm>
            <a:off x="457200" y="1484784"/>
            <a:ext cx="8229600" cy="4823941"/>
          </a:xfrm>
        </p:spPr>
        <p:txBody>
          <a:bodyPr/>
          <a:lstStyle/>
          <a:p>
            <a:pPr marL="136525" indent="0">
              <a:buNone/>
              <a:defRPr/>
            </a:pPr>
            <a:r>
              <a:rPr lang="zh-TW" altLang="zh-TW" sz="2800" b="1" dirty="0">
                <a:solidFill>
                  <a:schemeClr val="bg1"/>
                </a:solidFill>
                <a:latin typeface="Adobe 繁黑體 Std B" pitchFamily="34" charset="-120"/>
                <a:ea typeface="Adobe 繁黑體 Std B" pitchFamily="34" charset="-120"/>
                <a:cs typeface="Arial Unicode MS" pitchFamily="34" charset="-120"/>
              </a:rPr>
              <a:t>三、其他類</a:t>
            </a:r>
            <a:r>
              <a:rPr lang="en-US" altLang="zh-TW" sz="2800" b="1" dirty="0">
                <a:solidFill>
                  <a:schemeClr val="bg1"/>
                </a:solidFill>
                <a:latin typeface="Adobe 繁黑體 Std B" pitchFamily="34" charset="-120"/>
                <a:ea typeface="Adobe 繁黑體 Std B" pitchFamily="34" charset="-120"/>
                <a:cs typeface="Arial Unicode MS" pitchFamily="34" charset="-120"/>
              </a:rPr>
              <a:t> (13)</a:t>
            </a:r>
            <a:r>
              <a:rPr lang="zh-TW" altLang="zh-TW" sz="1800" b="1" dirty="0">
                <a:solidFill>
                  <a:schemeClr val="bg1"/>
                </a:solidFill>
                <a:latin typeface="Adobe 繁黑體 Std B" pitchFamily="34" charset="-120"/>
                <a:ea typeface="Adobe 繁黑體 Std B" pitchFamily="34" charset="-120"/>
                <a:cs typeface="Arial Unicode MS" pitchFamily="34" charset="-120"/>
              </a:rPr>
              <a:t>：</a:t>
            </a:r>
            <a:endParaRPr lang="en-US" altLang="zh-TW" sz="1800" b="1"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sz="2400" dirty="0">
                <a:solidFill>
                  <a:schemeClr val="bg1"/>
                </a:solidFill>
                <a:latin typeface="Adobe 繁黑體 Std B" pitchFamily="34" charset="-120"/>
                <a:ea typeface="Adobe 繁黑體 Std B" pitchFamily="34" charset="-120"/>
                <a:cs typeface="Arial Unicode MS" pitchFamily="34" charset="-120"/>
              </a:rPr>
              <a:t>□</a:t>
            </a:r>
            <a:r>
              <a:rPr lang="en-US" altLang="zh-TW" sz="1800" dirty="0">
                <a:solidFill>
                  <a:schemeClr val="bg1"/>
                </a:solidFill>
                <a:latin typeface="Adobe 繁黑體 Std B" pitchFamily="34" charset="-120"/>
                <a:ea typeface="Adobe 繁黑體 Std B" pitchFamily="34" charset="-120"/>
                <a:cs typeface="Arial Unicode MS" pitchFamily="34" charset="-120"/>
              </a:rPr>
              <a:t> 13.</a:t>
            </a:r>
            <a:r>
              <a:rPr lang="zh-TW" altLang="en-US" sz="1800" dirty="0">
                <a:solidFill>
                  <a:schemeClr val="bg1"/>
                </a:solidFill>
                <a:latin typeface="Adobe 繁黑體 Std B" pitchFamily="34" charset="-120"/>
                <a:ea typeface="Adobe 繁黑體 Std B" pitchFamily="34" charset="-120"/>
                <a:cs typeface="Arial Unicode MS" pitchFamily="34" charset="-120"/>
              </a:rPr>
              <a:t>將存有自己的修畢師資職前及任教專門科目</a:t>
            </a:r>
            <a:r>
              <a:rPr lang="en-US" altLang="zh-TW" sz="1800" dirty="0">
                <a:solidFill>
                  <a:schemeClr val="bg1"/>
                </a:solidFill>
                <a:latin typeface="Adobe 繁黑體 Std B" pitchFamily="34" charset="-120"/>
                <a:ea typeface="Adobe 繁黑體 Std B" pitchFamily="34" charset="-120"/>
                <a:cs typeface="Arial Unicode MS" pitchFamily="34" charset="-120"/>
              </a:rPr>
              <a:t>2</a:t>
            </a:r>
            <a:r>
              <a:rPr lang="zh-TW" altLang="en-US" sz="1800" dirty="0">
                <a:solidFill>
                  <a:schemeClr val="bg1"/>
                </a:solidFill>
                <a:latin typeface="Adobe 繁黑體 Std B" pitchFamily="34" charset="-120"/>
                <a:ea typeface="Adobe 繁黑體 Std B" pitchFamily="34" charset="-120"/>
                <a:cs typeface="Arial Unicode MS" pitchFamily="34" charset="-120"/>
              </a:rPr>
              <a:t>張證明書資料的稿本，共</a:t>
            </a:r>
            <a:r>
              <a:rPr lang="en-US" altLang="zh-TW" sz="1800" dirty="0">
                <a:solidFill>
                  <a:schemeClr val="bg1"/>
                </a:solidFill>
                <a:latin typeface="Adobe 繁黑體 Std B" pitchFamily="34" charset="-120"/>
                <a:ea typeface="Adobe 繁黑體 Std B" pitchFamily="34" charset="-120"/>
                <a:cs typeface="Arial Unicode MS" pitchFamily="34" charset="-120"/>
              </a:rPr>
              <a:t>4</a:t>
            </a:r>
            <a:r>
              <a:rPr lang="zh-TW" altLang="en-US" sz="1800" dirty="0">
                <a:solidFill>
                  <a:schemeClr val="bg1"/>
                </a:solidFill>
                <a:latin typeface="Adobe 繁黑體 Std B" pitchFamily="34" charset="-120"/>
                <a:ea typeface="Adobe 繁黑體 Std B" pitchFamily="34" charset="-120"/>
                <a:cs typeface="Arial Unicode MS" pitchFamily="34" charset="-120"/>
              </a:rPr>
              <a:t>個檔案，寄至</a:t>
            </a:r>
            <a:r>
              <a:rPr lang="en-US" altLang="zh-TW" sz="1800" dirty="0">
                <a:solidFill>
                  <a:schemeClr val="bg1"/>
                </a:solidFill>
                <a:latin typeface="Adobe 繁黑體 Std B" pitchFamily="34" charset="-120"/>
                <a:ea typeface="Adobe 繁黑體 Std B" pitchFamily="34" charset="-120"/>
                <a:cs typeface="Arial Unicode MS" pitchFamily="34" charset="-120"/>
              </a:rPr>
              <a:t>pt.teacher.pt@gmail.com </a:t>
            </a:r>
            <a:r>
              <a:rPr lang="zh-TW" altLang="en-US" sz="1800" dirty="0">
                <a:solidFill>
                  <a:schemeClr val="bg1"/>
                </a:solidFill>
                <a:latin typeface="Adobe 繁黑體 Std B" pitchFamily="34" charset="-120"/>
                <a:ea typeface="Adobe 繁黑體 Std B" pitchFamily="34" charset="-120"/>
                <a:cs typeface="Arial Unicode MS" pitchFamily="34" charset="-120"/>
              </a:rPr>
              <a:t>信箱</a:t>
            </a:r>
            <a:r>
              <a:rPr lang="en-US" altLang="zh-TW" sz="1800" dirty="0">
                <a:solidFill>
                  <a:schemeClr val="bg1"/>
                </a:solidFill>
                <a:latin typeface="Arial Unicode MS" pitchFamily="34" charset="-120"/>
                <a:ea typeface="Arial Unicode MS" pitchFamily="34" charset="-120"/>
                <a:cs typeface="Arial Unicode MS" pitchFamily="34" charset="-120"/>
              </a:rPr>
              <a:t> </a:t>
            </a:r>
            <a:r>
              <a:rPr lang="zh-TW" altLang="en-US" sz="1800" dirty="0">
                <a:solidFill>
                  <a:schemeClr val="bg1"/>
                </a:solidFill>
                <a:latin typeface="Arial Unicode MS" pitchFamily="34" charset="-120"/>
                <a:ea typeface="Arial Unicode MS" pitchFamily="34" charset="-120"/>
                <a:cs typeface="Arial Unicode MS" pitchFamily="34" charset="-120"/>
              </a:rPr>
              <a:t>。</a:t>
            </a:r>
            <a:endParaRPr lang="en-US" altLang="zh-TW" sz="1800" dirty="0">
              <a:solidFill>
                <a:schemeClr val="bg1"/>
              </a:solidFill>
              <a:latin typeface="Arial Unicode MS" pitchFamily="34" charset="-120"/>
              <a:ea typeface="Arial Unicode MS" pitchFamily="34" charset="-120"/>
              <a:cs typeface="Arial Unicode MS" pitchFamily="34" charset="-120"/>
            </a:endParaRPr>
          </a:p>
          <a:p>
            <a:pPr marL="136525" indent="0">
              <a:buNone/>
              <a:defRPr/>
            </a:pPr>
            <a:endParaRPr lang="zh-TW" altLang="zh-TW" sz="1800" dirty="0">
              <a:solidFill>
                <a:schemeClr val="bg1"/>
              </a:solidFill>
              <a:latin typeface="Arial Unicode MS" pitchFamily="34" charset="-120"/>
              <a:ea typeface="Arial Unicode MS" pitchFamily="34" charset="-120"/>
              <a:cs typeface="Arial Unicode MS" pitchFamily="34" charset="-120"/>
            </a:endParaRPr>
          </a:p>
          <a:p>
            <a:endParaRPr lang="zh-TW" altLang="en-US" dirty="0"/>
          </a:p>
        </p:txBody>
      </p:sp>
      <p:sp>
        <p:nvSpPr>
          <p:cNvPr id="4" name="投影片編號版面配置區 3">
            <a:extLst>
              <a:ext uri="{FF2B5EF4-FFF2-40B4-BE49-F238E27FC236}">
                <a16:creationId xmlns:a16="http://schemas.microsoft.com/office/drawing/2014/main" xmlns="" id="{983602CE-DE8C-42C8-8F2B-97D556706848}"/>
              </a:ext>
            </a:extLst>
          </p:cNvPr>
          <p:cNvSpPr>
            <a:spLocks noGrp="1"/>
          </p:cNvSpPr>
          <p:nvPr>
            <p:ph type="sldNum" sz="quarter" idx="12"/>
          </p:nvPr>
        </p:nvSpPr>
        <p:spPr/>
        <p:txBody>
          <a:bodyPr/>
          <a:lstStyle/>
          <a:p>
            <a:fld id="{7674F4DE-63A2-497C-9431-0F1CCC232C7F}" type="slidenum">
              <a:rPr lang="zh-TW" altLang="en-US" smtClean="0"/>
              <a:pPr/>
              <a:t>4</a:t>
            </a:fld>
            <a:endParaRPr lang="zh-TW" altLang="en-US"/>
          </a:p>
        </p:txBody>
      </p:sp>
    </p:spTree>
    <p:extLst>
      <p:ext uri="{BB962C8B-B14F-4D97-AF65-F5344CB8AC3E}">
        <p14:creationId xmlns:p14="http://schemas.microsoft.com/office/powerpoint/2010/main" val="472377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E79A2FF-2FEA-44A8-838F-3BE65EB0F456}"/>
              </a:ext>
            </a:extLst>
          </p:cNvPr>
          <p:cNvSpPr>
            <a:spLocks noGrp="1"/>
          </p:cNvSpPr>
          <p:nvPr>
            <p:ph type="title"/>
          </p:nvPr>
        </p:nvSpPr>
        <p:spPr/>
        <p:txBody>
          <a:bodyPr/>
          <a:lstStyle/>
          <a:p>
            <a:pPr>
              <a:defRPr/>
            </a:pPr>
            <a:r>
              <a:rPr lang="zh-TW" altLang="en-US" dirty="0">
                <a:solidFill>
                  <a:schemeClr val="bg1"/>
                </a:solidFill>
                <a:effectLst/>
              </a:rPr>
              <a:t>報考資格</a:t>
            </a:r>
            <a:r>
              <a:rPr lang="en-US" altLang="zh-TW" dirty="0">
                <a:solidFill>
                  <a:schemeClr val="bg1"/>
                </a:solidFill>
                <a:effectLst/>
              </a:rPr>
              <a:t>-</a:t>
            </a:r>
            <a:r>
              <a:rPr lang="zh-TW" altLang="en-US" dirty="0">
                <a:solidFill>
                  <a:schemeClr val="bg1"/>
                </a:solidFill>
                <a:effectLst/>
              </a:rPr>
              <a:t>學士班</a:t>
            </a:r>
          </a:p>
        </p:txBody>
      </p:sp>
      <p:sp>
        <p:nvSpPr>
          <p:cNvPr id="38914" name="副標題 4">
            <a:extLst>
              <a:ext uri="{FF2B5EF4-FFF2-40B4-BE49-F238E27FC236}">
                <a16:creationId xmlns:a16="http://schemas.microsoft.com/office/drawing/2014/main" xmlns="" id="{406FF214-ECD0-4ED7-8782-AB5A968C27BB}"/>
              </a:ext>
            </a:extLst>
          </p:cNvPr>
          <p:cNvSpPr>
            <a:spLocks noGrp="1"/>
          </p:cNvSpPr>
          <p:nvPr>
            <p:ph idx="1"/>
          </p:nvPr>
        </p:nvSpPr>
        <p:spPr/>
        <p:txBody>
          <a:bodyPr/>
          <a:lstStyle/>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即將於本學期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(110</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學年度第</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修畢師資職前教育課程之學士班畢業生</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endPar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本學期即將修畢</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  </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教育專業課程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任教專門課程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3.</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普通課程</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預計本學期畢業取得學士學   位證書</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6868" name="投影片編號版面配置區 2">
            <a:extLst>
              <a:ext uri="{FF2B5EF4-FFF2-40B4-BE49-F238E27FC236}">
                <a16:creationId xmlns:a16="http://schemas.microsoft.com/office/drawing/2014/main" xmlns="" id="{F20E3AE7-8FB0-4807-BAE3-6DAA060AA8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A6D778D-B971-4151-A5AB-2CC04CAD7B1F}" type="slidenum">
              <a:rPr lang="zh-TW" altLang="en-US" sz="1200">
                <a:solidFill>
                  <a:srgbClr val="BCBCBC"/>
                </a:solidFill>
                <a:latin typeface="Arial" panose="020B0604020202020204" pitchFamily="34" charset="0"/>
              </a:rPr>
              <a:pPr>
                <a:spcBef>
                  <a:spcPct val="0"/>
                </a:spcBef>
                <a:buClrTx/>
                <a:buSzTx/>
                <a:buFontTx/>
                <a:buNone/>
              </a:pPr>
              <a:t>40</a:t>
            </a:fld>
            <a:endParaRPr lang="zh-TW" altLang="en-US" sz="1200">
              <a:solidFill>
                <a:srgbClr val="BCBCBC"/>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EF1E283-3E52-44B9-95FF-D2C21C4108CB}"/>
              </a:ext>
            </a:extLst>
          </p:cNvPr>
          <p:cNvSpPr>
            <a:spLocks noGrp="1"/>
          </p:cNvSpPr>
          <p:nvPr>
            <p:ph type="title"/>
          </p:nvPr>
        </p:nvSpPr>
        <p:spPr>
          <a:xfrm>
            <a:off x="457200" y="274638"/>
            <a:ext cx="8229600" cy="778098"/>
          </a:xfrm>
        </p:spPr>
        <p:txBody>
          <a:bodyPr/>
          <a:lstStyle/>
          <a:p>
            <a:pPr>
              <a:defRPr/>
            </a:pPr>
            <a:r>
              <a:rPr lang="zh-TW" altLang="en-US" dirty="0">
                <a:solidFill>
                  <a:schemeClr val="bg1"/>
                </a:solidFill>
                <a:effectLst/>
              </a:rPr>
              <a:t>報考資格</a:t>
            </a:r>
            <a:r>
              <a:rPr lang="en-US" altLang="zh-TW" dirty="0">
                <a:solidFill>
                  <a:schemeClr val="bg1"/>
                </a:solidFill>
                <a:effectLst/>
              </a:rPr>
              <a:t>-</a:t>
            </a:r>
            <a:r>
              <a:rPr lang="zh-TW" altLang="en-US" dirty="0">
                <a:solidFill>
                  <a:schemeClr val="bg1"/>
                </a:solidFill>
                <a:effectLst/>
              </a:rPr>
              <a:t>碩、博士班</a:t>
            </a:r>
          </a:p>
        </p:txBody>
      </p:sp>
      <p:sp>
        <p:nvSpPr>
          <p:cNvPr id="38914" name="副標題 4">
            <a:extLst>
              <a:ext uri="{FF2B5EF4-FFF2-40B4-BE49-F238E27FC236}">
                <a16:creationId xmlns:a16="http://schemas.microsoft.com/office/drawing/2014/main" xmlns="" id="{3FDBC486-94FA-4237-ACEF-3806FF766E94}"/>
              </a:ext>
            </a:extLst>
          </p:cNvPr>
          <p:cNvSpPr>
            <a:spLocks noGrp="1"/>
          </p:cNvSpPr>
          <p:nvPr>
            <p:ph idx="1"/>
          </p:nvPr>
        </p:nvSpPr>
        <p:spPr>
          <a:xfrm>
            <a:off x="251520" y="1124745"/>
            <a:ext cx="8640960" cy="4608512"/>
          </a:xfrm>
        </p:spPr>
        <p:txBody>
          <a:bodyPr/>
          <a:lstStyle/>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即將於本學期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(110</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學年度第</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學期</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修畢師資職前教育課程之碩、博士生</a:t>
            </a:r>
            <a:endPar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endParaRPr>
          </a:p>
          <a:p>
            <a:pPr eaLnBrk="1" hangingPunct="1">
              <a:defRPr/>
            </a:pP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本學期即將修畢</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  </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1.</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教育專業課程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2.</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任教專門課程</a:t>
            </a:r>
          </a:p>
          <a:p>
            <a:pPr eaLnBrk="1" hangingPunct="1">
              <a:defRPr/>
            </a:pP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3.</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普通課程 </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r>
              <a:rPr lang="zh-TW" altLang="en-US"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修畢</a:t>
            </a:r>
            <a:r>
              <a:rPr lang="zh-TW" altLang="en-US" sz="3200" b="1" dirty="0">
                <a:solidFill>
                  <a:prstClr val="black"/>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碩、博士班應修學分數，僅論文未完成且已具有學士學位證書。</a:t>
            </a:r>
            <a:r>
              <a:rPr lang="en-US" altLang="zh-TW" sz="3200" b="1" dirty="0">
                <a:solidFill>
                  <a:schemeClr val="bg1"/>
                </a:solidFill>
                <a:effectLst>
                  <a:outerShdw blurRad="38100" dist="38100" dir="2700000" algn="tl">
                    <a:srgbClr val="C0C0C0"/>
                  </a:outerShdw>
                </a:effectLst>
                <a:latin typeface="標楷體" panose="03000509000000000000" pitchFamily="65" charset="-120"/>
                <a:ea typeface="標楷體" panose="03000509000000000000" pitchFamily="65" charset="-120"/>
                <a:cs typeface="Arial Unicode MS" pitchFamily="34" charset="-120"/>
              </a:rPr>
              <a:t>)</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7892" name="投影片編號版面配置區 2">
            <a:extLst>
              <a:ext uri="{FF2B5EF4-FFF2-40B4-BE49-F238E27FC236}">
                <a16:creationId xmlns:a16="http://schemas.microsoft.com/office/drawing/2014/main" xmlns="" id="{A3C37661-4417-4570-8F27-70A22A7519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8386D0C1-8019-4CDE-8EA7-740B1E9B21F3}" type="slidenum">
              <a:rPr lang="zh-TW" altLang="en-US" sz="1200">
                <a:solidFill>
                  <a:srgbClr val="BCBCBC"/>
                </a:solidFill>
                <a:latin typeface="Arial" panose="020B0604020202020204" pitchFamily="34" charset="0"/>
              </a:rPr>
              <a:pPr>
                <a:spcBef>
                  <a:spcPct val="0"/>
                </a:spcBef>
                <a:buClrTx/>
                <a:buSzTx/>
                <a:buFontTx/>
                <a:buNone/>
              </a:pPr>
              <a:t>41</a:t>
            </a:fld>
            <a:endParaRPr lang="zh-TW" altLang="en-US" sz="1200">
              <a:solidFill>
                <a:srgbClr val="BCBCBC"/>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1"/>
                </a:solidFill>
              </a:rPr>
              <a:t>碩</a:t>
            </a:r>
            <a:r>
              <a:rPr lang="en-US" altLang="zh-TW" dirty="0">
                <a:solidFill>
                  <a:schemeClr val="bg1"/>
                </a:solidFill>
              </a:rPr>
              <a:t>(</a:t>
            </a:r>
            <a:r>
              <a:rPr lang="zh-TW" altLang="en-US" dirty="0">
                <a:solidFill>
                  <a:schemeClr val="bg1"/>
                </a:solidFill>
              </a:rPr>
              <a:t>博</a:t>
            </a:r>
            <a:r>
              <a:rPr lang="en-US" altLang="zh-TW" dirty="0">
                <a:solidFill>
                  <a:schemeClr val="bg1"/>
                </a:solidFill>
              </a:rPr>
              <a:t>)</a:t>
            </a:r>
            <a:r>
              <a:rPr lang="zh-TW" altLang="en-US" dirty="0">
                <a:solidFill>
                  <a:schemeClr val="bg1"/>
                </a:solidFill>
              </a:rPr>
              <a:t>士班應修學分完成證明書</a:t>
            </a:r>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42</a:t>
            </a:fld>
            <a:endParaRPr lang="zh-TW"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7502" y="1600200"/>
            <a:ext cx="3476705" cy="510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8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3E8918E-526E-4EF2-B56A-554A386B350E}"/>
              </a:ext>
            </a:extLst>
          </p:cNvPr>
          <p:cNvSpPr>
            <a:spLocks noGrp="1"/>
          </p:cNvSpPr>
          <p:nvPr>
            <p:ph type="title"/>
          </p:nvPr>
        </p:nvSpPr>
        <p:spPr>
          <a:xfrm>
            <a:off x="251520" y="836712"/>
            <a:ext cx="8568952" cy="144016"/>
          </a:xfrm>
        </p:spPr>
        <p:txBody>
          <a:bodyPr>
            <a:normAutofit fontScale="90000"/>
          </a:bodyPr>
          <a:lstStyle/>
          <a:p>
            <a:pPr>
              <a:defRPr/>
            </a:pPr>
            <a:r>
              <a:rPr lang="en-US" altLang="zh-TW" sz="4400" dirty="0">
                <a:solidFill>
                  <a:prstClr val="black"/>
                </a:solidFill>
              </a:rPr>
              <a:t>111</a:t>
            </a:r>
            <a:r>
              <a:rPr lang="zh-TW" altLang="en-US" sz="4400" dirty="0">
                <a:solidFill>
                  <a:prstClr val="black"/>
                </a:solidFill>
              </a:rPr>
              <a:t>年</a:t>
            </a:r>
            <a:r>
              <a:rPr lang="en-US" altLang="zh-TW" sz="4400" dirty="0">
                <a:solidFill>
                  <a:prstClr val="black"/>
                </a:solidFill>
              </a:rPr>
              <a:t>6</a:t>
            </a:r>
            <a:r>
              <a:rPr lang="zh-TW" altLang="en-US" sz="4400" dirty="0">
                <a:solidFill>
                  <a:prstClr val="black"/>
                </a:solidFill>
              </a:rPr>
              <a:t>月</a:t>
            </a:r>
            <a:r>
              <a:rPr lang="en-US" altLang="zh-TW" sz="4400" dirty="0">
                <a:solidFill>
                  <a:prstClr val="black"/>
                </a:solidFill>
              </a:rPr>
              <a:t>4</a:t>
            </a:r>
            <a:r>
              <a:rPr lang="zh-TW" altLang="en-US" sz="4400" dirty="0">
                <a:solidFill>
                  <a:prstClr val="black"/>
                </a:solidFill>
              </a:rPr>
              <a:t>日教師資格考試</a:t>
            </a:r>
            <a:r>
              <a:rPr lang="zh-TW" altLang="en-US" dirty="0">
                <a:solidFill>
                  <a:schemeClr val="bg1"/>
                </a:solidFill>
              </a:rPr>
              <a:t/>
            </a:r>
            <a:br>
              <a:rPr lang="zh-TW" altLang="en-US" dirty="0">
                <a:solidFill>
                  <a:schemeClr val="bg1"/>
                </a:solidFill>
              </a:rPr>
            </a:br>
            <a:endParaRPr lang="zh-TW" altLang="en-US" dirty="0">
              <a:solidFill>
                <a:schemeClr val="bg1"/>
              </a:solidFill>
            </a:endParaRPr>
          </a:p>
        </p:txBody>
      </p:sp>
      <p:sp>
        <p:nvSpPr>
          <p:cNvPr id="38914" name="副標題 4">
            <a:extLst>
              <a:ext uri="{FF2B5EF4-FFF2-40B4-BE49-F238E27FC236}">
                <a16:creationId xmlns:a16="http://schemas.microsoft.com/office/drawing/2014/main" xmlns="" id="{DE08E11A-01D8-48C2-8636-6A9BFD8FFAD3}"/>
              </a:ext>
            </a:extLst>
          </p:cNvPr>
          <p:cNvSpPr>
            <a:spLocks noGrp="1"/>
          </p:cNvSpPr>
          <p:nvPr>
            <p:ph idx="1"/>
          </p:nvPr>
        </p:nvSpPr>
        <p:spPr>
          <a:xfrm>
            <a:off x="457200" y="980728"/>
            <a:ext cx="8229600" cy="5472460"/>
          </a:xfrm>
        </p:spPr>
        <p:txBody>
          <a:bodyPr/>
          <a:lstStyle/>
          <a:p>
            <a:pPr eaLnBrk="1" hangingPunct="1">
              <a:defRPr/>
            </a:pPr>
            <a:r>
              <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1.</a:t>
            </a:r>
            <a:r>
              <a:rPr lang="zh-TW" altLang="en-US"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自行報名</a:t>
            </a:r>
            <a:endPar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r>
              <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2.</a:t>
            </a:r>
            <a:r>
              <a:rPr lang="zh-TW" altLang="en-US"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報名</a:t>
            </a:r>
            <a:r>
              <a:rPr lang="zh-TW" altLang="en-US"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日期</a:t>
            </a:r>
            <a:r>
              <a:rPr lang="zh-TW" altLang="en-US"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：往年在</a:t>
            </a:r>
            <a:r>
              <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4</a:t>
            </a:r>
            <a:r>
              <a:rPr lang="zh-TW" altLang="en-US"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月</a:t>
            </a: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r>
              <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3.</a:t>
            </a:r>
            <a:r>
              <a:rPr lang="zh-TW" altLang="en-US"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報名</a:t>
            </a:r>
            <a:r>
              <a:rPr lang="zh-TW" altLang="en-US"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網址：</a:t>
            </a:r>
            <a:r>
              <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hlinkClick r:id="rId2"/>
              </a:rPr>
              <a:t>https://tqa.ntue.edu.tw/</a:t>
            </a: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r>
              <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r>
              <a:rPr lang="zh-TW" altLang="en-US"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教育部高級中等以下學校及幼兒園教師資格考試</a:t>
            </a:r>
            <a:r>
              <a:rPr lang="en-US" altLang="zh-TW" sz="4400" b="1" dirty="0" smtClean="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p>
          <a:p>
            <a:pPr eaLnBrk="1" hangingPunct="1">
              <a:defRPr/>
            </a:pPr>
            <a:endParaRPr lang="en-US" altLang="zh-TW" sz="4400" b="1" dirty="0">
              <a:solidFill>
                <a:srgbClr val="FF0000"/>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8916" name="投影片編號版面配置區 2">
            <a:extLst>
              <a:ext uri="{FF2B5EF4-FFF2-40B4-BE49-F238E27FC236}">
                <a16:creationId xmlns:a16="http://schemas.microsoft.com/office/drawing/2014/main" xmlns="" id="{CC6F8ECA-2AF8-450D-89DC-896690465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1559155-EBFD-42FB-9717-0DEF99BCEF24}" type="slidenum">
              <a:rPr lang="zh-TW" altLang="en-US" sz="1200">
                <a:solidFill>
                  <a:srgbClr val="BCBCBC"/>
                </a:solidFill>
                <a:latin typeface="Arial" panose="020B0604020202020204" pitchFamily="34" charset="0"/>
              </a:rPr>
              <a:pPr>
                <a:spcBef>
                  <a:spcPct val="0"/>
                </a:spcBef>
                <a:buClrTx/>
                <a:buSzTx/>
                <a:buFontTx/>
                <a:buNone/>
              </a:pPr>
              <a:t>43</a:t>
            </a:fld>
            <a:endParaRPr lang="zh-TW" altLang="en-US" sz="1200">
              <a:solidFill>
                <a:srgbClr val="BCBCBC"/>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791ABAA-C353-4F1B-A639-C14167704F0A}"/>
              </a:ext>
            </a:extLst>
          </p:cNvPr>
          <p:cNvSpPr>
            <a:spLocks noGrp="1"/>
          </p:cNvSpPr>
          <p:nvPr>
            <p:ph type="title"/>
          </p:nvPr>
        </p:nvSpPr>
        <p:spPr/>
        <p:txBody>
          <a:bodyPr/>
          <a:lstStyle/>
          <a:p>
            <a:pPr>
              <a:defRPr/>
            </a:pPr>
            <a:endParaRPr lang="zh-TW" altLang="en-US" dirty="0"/>
          </a:p>
        </p:txBody>
      </p:sp>
      <p:sp>
        <p:nvSpPr>
          <p:cNvPr id="38914" name="副標題 4">
            <a:extLst>
              <a:ext uri="{FF2B5EF4-FFF2-40B4-BE49-F238E27FC236}">
                <a16:creationId xmlns:a16="http://schemas.microsoft.com/office/drawing/2014/main" xmlns="" id="{E8C4DEDD-2291-4E1F-ADDC-C6673729B40F}"/>
              </a:ext>
            </a:extLst>
          </p:cNvPr>
          <p:cNvSpPr>
            <a:spLocks noGrp="1"/>
          </p:cNvSpPr>
          <p:nvPr>
            <p:ph idx="1"/>
          </p:nvPr>
        </p:nvSpPr>
        <p:spPr/>
        <p:txBody>
          <a:bodyPr/>
          <a:lstStyle/>
          <a:p>
            <a:pPr eaLnBrk="1" hangingPunct="1">
              <a:defRPr/>
            </a:pPr>
            <a:r>
              <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謝謝聆聽</a:t>
            </a:r>
            <a:r>
              <a:rPr lang="en-US" altLang="zh-TW"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a:t>
            </a:r>
          </a:p>
          <a:p>
            <a:pPr eaLnBrk="1" hangingPunct="1">
              <a:defRPr/>
            </a:pPr>
            <a:r>
              <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rPr>
              <a:t>本資料會公告在網頁</a:t>
            </a:r>
          </a:p>
          <a:p>
            <a:pPr eaLnBrk="1" hangingPunct="1">
              <a:defRPr/>
            </a:pPr>
            <a:endParaRPr lang="zh-TW" altLang="en-US" sz="4800" b="1" dirty="0">
              <a:solidFill>
                <a:schemeClr val="bg1"/>
              </a:solidFill>
              <a:effectLst>
                <a:outerShdw blurRad="38100" dist="38100" dir="2700000" algn="tl">
                  <a:srgbClr val="C0C0C0"/>
                </a:outerShdw>
              </a:effectLst>
              <a:latin typeface="Adobe 繁黑體 Std B" pitchFamily="34" charset="-120"/>
              <a:ea typeface="Adobe 繁黑體 Std B" pitchFamily="34" charset="-120"/>
              <a:cs typeface="Arial Unicode MS" pitchFamily="34" charset="-120"/>
            </a:endParaRPr>
          </a:p>
        </p:txBody>
      </p:sp>
      <p:sp>
        <p:nvSpPr>
          <p:cNvPr id="39940" name="投影片編號版面配置區 2">
            <a:extLst>
              <a:ext uri="{FF2B5EF4-FFF2-40B4-BE49-F238E27FC236}">
                <a16:creationId xmlns:a16="http://schemas.microsoft.com/office/drawing/2014/main" xmlns="" id="{0CB6ECF0-FD62-48F6-A4E2-18C746BEDF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9ADF087A-97DA-4A85-B231-3A3D644E1CAC}" type="slidenum">
              <a:rPr lang="zh-TW" altLang="en-US" sz="1200">
                <a:solidFill>
                  <a:srgbClr val="BCBCBC"/>
                </a:solidFill>
                <a:latin typeface="Arial" panose="020B0604020202020204" pitchFamily="34" charset="0"/>
              </a:rPr>
              <a:pPr>
                <a:spcBef>
                  <a:spcPct val="0"/>
                </a:spcBef>
                <a:buClrTx/>
                <a:buSzTx/>
                <a:buFontTx/>
                <a:buNone/>
              </a:pPr>
              <a:t>44</a:t>
            </a:fld>
            <a:endParaRPr lang="zh-TW" altLang="en-US" sz="1200">
              <a:solidFill>
                <a:srgbClr val="BCBCBC"/>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18B5458-5853-453E-8EC0-08E27E38020E}"/>
              </a:ext>
            </a:extLst>
          </p:cNvPr>
          <p:cNvSpPr>
            <a:spLocks noGrp="1"/>
          </p:cNvSpPr>
          <p:nvPr>
            <p:ph type="title"/>
          </p:nvPr>
        </p:nvSpPr>
        <p:spPr>
          <a:xfrm>
            <a:off x="457200" y="274638"/>
            <a:ext cx="8229600" cy="850106"/>
          </a:xfrm>
        </p:spPr>
        <p:txBody>
          <a:bodyPr/>
          <a:lstStyle/>
          <a:p>
            <a:pPr>
              <a:defRPr/>
            </a:pPr>
            <a:r>
              <a:rPr lang="zh-TW" altLang="en-US" dirty="0">
                <a:solidFill>
                  <a:schemeClr val="bg1"/>
                </a:solidFill>
              </a:rPr>
              <a:t>進行畫底線及標註序號</a:t>
            </a:r>
          </a:p>
        </p:txBody>
      </p:sp>
      <p:sp>
        <p:nvSpPr>
          <p:cNvPr id="6147" name="內容版面配置區 2">
            <a:extLst>
              <a:ext uri="{FF2B5EF4-FFF2-40B4-BE49-F238E27FC236}">
                <a16:creationId xmlns:a16="http://schemas.microsoft.com/office/drawing/2014/main" xmlns="" id="{38880B56-7CF9-4996-8F28-3F536115D80E}"/>
              </a:ext>
            </a:extLst>
          </p:cNvPr>
          <p:cNvSpPr>
            <a:spLocks noGrp="1"/>
          </p:cNvSpPr>
          <p:nvPr>
            <p:ph idx="1"/>
          </p:nvPr>
        </p:nvSpPr>
        <p:spPr>
          <a:xfrm>
            <a:off x="457200" y="1124744"/>
            <a:ext cx="8229600" cy="5328592"/>
          </a:xfrm>
        </p:spPr>
        <p:txBody>
          <a:bodyPr/>
          <a:lstStyle/>
          <a:p>
            <a:pPr>
              <a:defRPr/>
            </a:pPr>
            <a:r>
              <a:rPr lang="zh-TW" altLang="en-US" sz="3200" dirty="0">
                <a:solidFill>
                  <a:schemeClr val="bg1"/>
                </a:solidFill>
                <a:latin typeface="Adobe 繁黑體 Std B" pitchFamily="34" charset="-120"/>
                <a:ea typeface="Adobe 繁黑體 Std B" pitchFamily="34" charset="-120"/>
                <a:cs typeface="Arial Unicode MS" pitchFamily="34" charset="-120"/>
              </a:rPr>
              <a:t>首先請準備以下兩組工具，例如</a:t>
            </a:r>
            <a:r>
              <a:rPr lang="en-US" altLang="zh-TW" sz="3200" dirty="0">
                <a:solidFill>
                  <a:schemeClr val="bg1"/>
                </a:solidFill>
                <a:latin typeface="Adobe 繁黑體 Std B" pitchFamily="34" charset="-120"/>
                <a:ea typeface="Adobe 繁黑體 Std B" pitchFamily="34" charset="-120"/>
                <a:cs typeface="Arial Unicode MS" pitchFamily="34" charset="-120"/>
              </a:rPr>
              <a:t>:</a:t>
            </a:r>
          </a:p>
          <a:p>
            <a:pPr marL="136525" indent="0">
              <a:buNone/>
              <a:defRPr/>
            </a:pPr>
            <a:r>
              <a:rPr lang="zh-TW" altLang="zh-TW" dirty="0">
                <a:solidFill>
                  <a:schemeClr val="bg1"/>
                </a:solidFill>
                <a:latin typeface="Adobe 繁黑體 Std B" pitchFamily="34" charset="-120"/>
                <a:ea typeface="Adobe 繁黑體 Std B" pitchFamily="34" charset="-120"/>
                <a:cs typeface="Arial Unicode MS" pitchFamily="34" charset="-120"/>
              </a:rPr>
              <a:t>(</a:t>
            </a:r>
            <a:r>
              <a:rPr lang="en-US" altLang="zh-TW" dirty="0">
                <a:solidFill>
                  <a:schemeClr val="bg1"/>
                </a:solidFill>
                <a:latin typeface="Adobe 繁黑體 Std B" pitchFamily="34" charset="-120"/>
                <a:ea typeface="Adobe 繁黑體 Std B" pitchFamily="34" charset="-120"/>
                <a:cs typeface="Arial Unicode MS" pitchFamily="34" charset="-120"/>
              </a:rPr>
              <a:t>1)</a:t>
            </a:r>
            <a:r>
              <a:rPr lang="zh-TW" altLang="en-US" dirty="0">
                <a:solidFill>
                  <a:schemeClr val="bg1"/>
                </a:solidFill>
                <a:latin typeface="Adobe 繁黑體 Std B" pitchFamily="34" charset="-120"/>
                <a:ea typeface="Adobe 繁黑體 Std B" pitchFamily="34" charset="-120"/>
                <a:cs typeface="Arial Unicode MS" pitchFamily="34" charset="-120"/>
              </a:rPr>
              <a:t>橘色螢光筆</a:t>
            </a:r>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紅色原子筆     專業課程使用</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zh-TW" dirty="0">
                <a:solidFill>
                  <a:schemeClr val="bg1"/>
                </a:solidFill>
                <a:latin typeface="Adobe 繁黑體 Std B" pitchFamily="34" charset="-120"/>
                <a:ea typeface="Adobe 繁黑體 Std B" pitchFamily="34" charset="-120"/>
                <a:cs typeface="Arial Unicode MS" pitchFamily="34" charset="-120"/>
              </a:rPr>
              <a:t>(</a:t>
            </a:r>
            <a:r>
              <a:rPr lang="en-US" altLang="zh-TW" dirty="0">
                <a:solidFill>
                  <a:schemeClr val="bg1"/>
                </a:solidFill>
                <a:latin typeface="Adobe 繁黑體 Std B" pitchFamily="34" charset="-120"/>
                <a:ea typeface="Adobe 繁黑體 Std B" pitchFamily="34" charset="-120"/>
                <a:cs typeface="Arial Unicode MS" pitchFamily="34" charset="-120"/>
              </a:rPr>
              <a:t>2)</a:t>
            </a:r>
            <a:r>
              <a:rPr lang="zh-TW" altLang="en-US" dirty="0">
                <a:solidFill>
                  <a:schemeClr val="bg1"/>
                </a:solidFill>
                <a:latin typeface="Adobe 繁黑體 Std B" pitchFamily="34" charset="-120"/>
                <a:ea typeface="Adobe 繁黑體 Std B" pitchFamily="34" charset="-120"/>
                <a:cs typeface="Arial Unicode MS" pitchFamily="34" charset="-120"/>
              </a:rPr>
              <a:t>黃色螢光筆</a:t>
            </a:r>
            <a:r>
              <a:rPr lang="en-US" altLang="zh-TW" dirty="0">
                <a:solidFill>
                  <a:schemeClr val="bg1"/>
                </a:solidFill>
                <a:latin typeface="Adobe 繁黑體 Std B" pitchFamily="34" charset="-120"/>
                <a:ea typeface="Adobe 繁黑體 Std B" pitchFamily="34" charset="-120"/>
                <a:cs typeface="Arial Unicode MS" pitchFamily="34" charset="-120"/>
              </a:rPr>
              <a:t>+</a:t>
            </a:r>
            <a:r>
              <a:rPr lang="zh-TW" altLang="en-US" dirty="0">
                <a:solidFill>
                  <a:schemeClr val="bg1"/>
                </a:solidFill>
                <a:latin typeface="Adobe 繁黑體 Std B" pitchFamily="34" charset="-120"/>
                <a:ea typeface="Adobe 繁黑體 Std B" pitchFamily="34" charset="-120"/>
                <a:cs typeface="Arial Unicode MS" pitchFamily="34" charset="-120"/>
              </a:rPr>
              <a:t>藍色原子筆     專門課程使用</a:t>
            </a:r>
            <a:endParaRPr lang="en-US" altLang="zh-TW"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zh-TW" altLang="en-US" sz="3200" dirty="0">
                <a:solidFill>
                  <a:schemeClr val="bg1"/>
                </a:solidFill>
                <a:latin typeface="Adobe 繁黑體 Std B" pitchFamily="34" charset="-120"/>
                <a:ea typeface="Adobe 繁黑體 Std B" pitchFamily="34" charset="-120"/>
                <a:cs typeface="Arial Unicode MS" pitchFamily="34" charset="-120"/>
              </a:rPr>
              <a:t>    </a:t>
            </a:r>
            <a:r>
              <a:rPr lang="zh-TW" altLang="en-US" sz="3200" dirty="0">
                <a:solidFill>
                  <a:srgbClr val="00B0F0"/>
                </a:solidFill>
                <a:latin typeface="Adobe 繁黑體 Std B" pitchFamily="34" charset="-120"/>
                <a:ea typeface="Adobe 繁黑體 Std B" pitchFamily="34" charset="-120"/>
                <a:cs typeface="Arial Unicode MS" pitchFamily="34" charset="-120"/>
              </a:rPr>
              <a:t>需要畫底線及標註序號的文件：</a:t>
            </a:r>
            <a:endParaRPr lang="en-US" altLang="zh-TW" sz="3200" dirty="0">
              <a:solidFill>
                <a:srgbClr val="00B0F0"/>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(1)</a:t>
            </a:r>
            <a:r>
              <a:rPr lang="zh-TW" altLang="en-US" sz="2400" dirty="0">
                <a:solidFill>
                  <a:schemeClr val="bg1"/>
                </a:solidFill>
                <a:latin typeface="Adobe 繁黑體 Std B" pitchFamily="34" charset="-120"/>
                <a:ea typeface="Adobe 繁黑體 Std B" pitchFamily="34" charset="-120"/>
                <a:cs typeface="Arial Unicode MS" pitchFamily="34" charset="-120"/>
              </a:rPr>
              <a:t>教育專業課程科目及學分一覽表</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(2)</a:t>
            </a:r>
            <a:r>
              <a:rPr lang="zh-TW" altLang="en-US" sz="2400" dirty="0">
                <a:solidFill>
                  <a:schemeClr val="bg1"/>
                </a:solidFill>
                <a:latin typeface="Adobe 繁黑體 Std B" pitchFamily="34" charset="-120"/>
                <a:ea typeface="Adobe 繁黑體 Std B" pitchFamily="34" charset="-120"/>
                <a:cs typeface="Arial Unicode MS" pitchFamily="34" charset="-120"/>
              </a:rPr>
              <a:t>任教專門課程科目學分表</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marL="136525" indent="0">
              <a:buNone/>
              <a:defRPr/>
            </a:pPr>
            <a:r>
              <a:rPr lang="en-US" altLang="zh-TW" sz="2400" dirty="0">
                <a:solidFill>
                  <a:schemeClr val="bg1"/>
                </a:solidFill>
                <a:latin typeface="Adobe 繁黑體 Std B" pitchFamily="34" charset="-120"/>
                <a:ea typeface="Adobe 繁黑體 Std B" pitchFamily="34" charset="-120"/>
                <a:cs typeface="Arial Unicode MS" pitchFamily="34" charset="-120"/>
              </a:rPr>
              <a:t>(3)</a:t>
            </a:r>
            <a:r>
              <a:rPr lang="zh-TW" altLang="en-US" sz="2400" dirty="0">
                <a:solidFill>
                  <a:schemeClr val="bg1"/>
                </a:solidFill>
                <a:latin typeface="Adobe 繁黑體 Std B" pitchFamily="34" charset="-120"/>
                <a:ea typeface="Adobe 繁黑體 Std B" pitchFamily="34" charset="-120"/>
                <a:cs typeface="Arial Unicode MS" pitchFamily="34" charset="-120"/>
              </a:rPr>
              <a:t>成績單</a:t>
            </a:r>
            <a:endParaRPr lang="en-US" altLang="zh-TW" sz="2400" dirty="0">
              <a:solidFill>
                <a:schemeClr val="bg1"/>
              </a:solidFill>
              <a:latin typeface="Adobe 繁黑體 Std B" pitchFamily="34" charset="-120"/>
              <a:ea typeface="Adobe 繁黑體 Std B" pitchFamily="34" charset="-120"/>
              <a:cs typeface="Arial Unicode MS" pitchFamily="34" charset="-120"/>
            </a:endParaRPr>
          </a:p>
          <a:p>
            <a:pPr>
              <a:defRPr/>
            </a:pPr>
            <a:r>
              <a:rPr lang="zh-TW" altLang="en-US" sz="3200" dirty="0">
                <a:solidFill>
                  <a:srgbClr val="FF0000"/>
                </a:solidFill>
                <a:latin typeface="Adobe 繁黑體 Std B" pitchFamily="34" charset="-120"/>
                <a:ea typeface="Adobe 繁黑體 Std B" pitchFamily="34" charset="-120"/>
                <a:cs typeface="Arial Unicode MS" pitchFamily="34" charset="-120"/>
              </a:rPr>
              <a:t>註</a:t>
            </a:r>
            <a:r>
              <a:rPr lang="en-US" altLang="zh-TW" sz="3200" dirty="0">
                <a:solidFill>
                  <a:srgbClr val="FF0000"/>
                </a:solidFill>
                <a:latin typeface="Adobe 繁黑體 Std B" pitchFamily="34" charset="-120"/>
                <a:ea typeface="Adobe 繁黑體 Std B" pitchFamily="34" charset="-120"/>
                <a:cs typeface="Arial Unicode MS" pitchFamily="34" charset="-120"/>
              </a:rPr>
              <a:t>:</a:t>
            </a:r>
            <a:r>
              <a:rPr lang="zh-TW" altLang="en-US" sz="3200" dirty="0">
                <a:solidFill>
                  <a:srgbClr val="FF0000"/>
                </a:solidFill>
                <a:latin typeface="Adobe 繁黑體 Std B" pitchFamily="34" charset="-120"/>
                <a:ea typeface="Adobe 繁黑體 Std B" pitchFamily="34" charset="-120"/>
                <a:cs typeface="Arial Unicode MS" pitchFamily="34" charset="-120"/>
              </a:rPr>
              <a:t>螢光筆線請務必畫於文字的下方，不要使用蠟筆、色鉛筆等其他筆類，以致看不清楚文字。</a:t>
            </a:r>
            <a:endParaRPr lang="en-US" altLang="zh-TW" sz="3200" dirty="0">
              <a:solidFill>
                <a:srgbClr val="FF0000"/>
              </a:solidFill>
              <a:latin typeface="Adobe 繁黑體 Std B" pitchFamily="34" charset="-120"/>
              <a:ea typeface="Adobe 繁黑體 Std B" pitchFamily="34" charset="-120"/>
              <a:cs typeface="Arial Unicode MS" pitchFamily="34" charset="-120"/>
            </a:endParaRPr>
          </a:p>
          <a:p>
            <a:pPr>
              <a:defRPr/>
            </a:pPr>
            <a:r>
              <a:rPr lang="zh-TW" altLang="en-US" sz="3200" dirty="0">
                <a:solidFill>
                  <a:schemeClr val="bg1"/>
                </a:solidFill>
                <a:latin typeface="Adobe 繁黑體 Std B" pitchFamily="34" charset="-120"/>
                <a:ea typeface="Adobe 繁黑體 Std B" pitchFamily="34" charset="-120"/>
                <a:cs typeface="Arial Unicode MS" pitchFamily="34" charset="-120"/>
              </a:rPr>
              <a:t>      </a:t>
            </a:r>
            <a:endParaRPr lang="en-US" altLang="zh-TW" sz="3200" dirty="0">
              <a:solidFill>
                <a:schemeClr val="bg1"/>
              </a:solidFill>
              <a:latin typeface="Adobe 繁黑體 Std B" pitchFamily="34" charset="-120"/>
              <a:ea typeface="Adobe 繁黑體 Std B" pitchFamily="34" charset="-120"/>
              <a:cs typeface="Arial Unicode MS" pitchFamily="34" charset="-120"/>
            </a:endParaRPr>
          </a:p>
          <a:p>
            <a:pPr>
              <a:defRPr/>
            </a:pPr>
            <a:endParaRPr lang="en-US" altLang="zh-TW" sz="3200" dirty="0">
              <a:solidFill>
                <a:schemeClr val="bg1"/>
              </a:solidFill>
              <a:latin typeface="Adobe 繁黑體 Std B" pitchFamily="34" charset="-120"/>
              <a:ea typeface="Adobe 繁黑體 Std B" pitchFamily="34" charset="-120"/>
              <a:cs typeface="Arial Unicode MS" pitchFamily="34" charset="-120"/>
            </a:endParaRPr>
          </a:p>
          <a:p>
            <a:pPr>
              <a:defRPr/>
            </a:pPr>
            <a:endParaRPr lang="zh-TW" altLang="en-US" sz="3200" dirty="0">
              <a:solidFill>
                <a:schemeClr val="bg1"/>
              </a:solidFill>
              <a:latin typeface="Adobe 繁黑體 Std B" pitchFamily="34" charset="-120"/>
              <a:ea typeface="Adobe 繁黑體 Std B" pitchFamily="34" charset="-120"/>
              <a:cs typeface="Arial Unicode MS" pitchFamily="34" charset="-120"/>
            </a:endParaRPr>
          </a:p>
        </p:txBody>
      </p:sp>
      <p:sp>
        <p:nvSpPr>
          <p:cNvPr id="5124" name="投影片編號版面配置區 3">
            <a:extLst>
              <a:ext uri="{FF2B5EF4-FFF2-40B4-BE49-F238E27FC236}">
                <a16:creationId xmlns:a16="http://schemas.microsoft.com/office/drawing/2014/main" xmlns="" id="{00A82EB7-F92E-491A-A55E-A6A9A99362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688E7D82-B608-414D-9035-BDABF977CA6D}" type="slidenum">
              <a:rPr lang="zh-TW" altLang="en-US" sz="1200">
                <a:solidFill>
                  <a:srgbClr val="BCBCBC"/>
                </a:solidFill>
                <a:latin typeface="Arial" panose="020B0604020202020204" pitchFamily="34" charset="0"/>
              </a:rPr>
              <a:pPr>
                <a:spcBef>
                  <a:spcPct val="0"/>
                </a:spcBef>
                <a:buClrTx/>
                <a:buSzTx/>
                <a:buFontTx/>
                <a:buNone/>
              </a:pPr>
              <a:t>5</a:t>
            </a:fld>
            <a:endParaRPr lang="zh-TW" altLang="en-US" sz="1200">
              <a:solidFill>
                <a:srgbClr val="BCBCBC"/>
              </a:solidFill>
              <a:latin typeface="Arial" panose="020B0604020202020204" pitchFamily="34" charset="0"/>
            </a:endParaRPr>
          </a:p>
        </p:txBody>
      </p:sp>
      <p:sp>
        <p:nvSpPr>
          <p:cNvPr id="3" name="向右箭號 2">
            <a:extLst>
              <a:ext uri="{FF2B5EF4-FFF2-40B4-BE49-F238E27FC236}">
                <a16:creationId xmlns:a16="http://schemas.microsoft.com/office/drawing/2014/main" xmlns="" id="{238494DE-6F0C-4DC6-AD8C-A5A9DC593A81}"/>
              </a:ext>
            </a:extLst>
          </p:cNvPr>
          <p:cNvSpPr/>
          <p:nvPr/>
        </p:nvSpPr>
        <p:spPr>
          <a:xfrm>
            <a:off x="4971721" y="1852960"/>
            <a:ext cx="2889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向右箭號 5">
            <a:extLst>
              <a:ext uri="{FF2B5EF4-FFF2-40B4-BE49-F238E27FC236}">
                <a16:creationId xmlns:a16="http://schemas.microsoft.com/office/drawing/2014/main" xmlns="" id="{135465A6-0F5D-4681-BDD6-551507FED5DA}"/>
              </a:ext>
            </a:extLst>
          </p:cNvPr>
          <p:cNvSpPr/>
          <p:nvPr/>
        </p:nvSpPr>
        <p:spPr>
          <a:xfrm>
            <a:off x="4971722" y="2420888"/>
            <a:ext cx="28892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F7489AF-B3C2-4BB5-9284-59A394EF32FB}"/>
              </a:ext>
            </a:extLst>
          </p:cNvPr>
          <p:cNvSpPr>
            <a:spLocks noGrp="1"/>
          </p:cNvSpPr>
          <p:nvPr>
            <p:ph type="title"/>
          </p:nvPr>
        </p:nvSpPr>
        <p:spPr/>
        <p:txBody>
          <a:bodyPr>
            <a:normAutofit/>
          </a:bodyPr>
          <a:lstStyle/>
          <a:p>
            <a:pPr>
              <a:defRPr/>
            </a:pPr>
            <a:r>
              <a:rPr lang="zh-TW" altLang="en-US" sz="3200" dirty="0">
                <a:solidFill>
                  <a:schemeClr val="bg1"/>
                </a:solidFill>
              </a:rPr>
              <a:t>專業課程學分表畫底線及標註</a:t>
            </a:r>
            <a:r>
              <a:rPr lang="en-US" altLang="zh-TW" sz="3200" dirty="0">
                <a:solidFill>
                  <a:schemeClr val="bg1"/>
                </a:solidFill>
              </a:rPr>
              <a:t/>
            </a:r>
            <a:br>
              <a:rPr lang="en-US" altLang="zh-TW" sz="3200" dirty="0">
                <a:solidFill>
                  <a:schemeClr val="bg1"/>
                </a:solidFill>
              </a:rPr>
            </a:br>
            <a:r>
              <a:rPr lang="zh-TW" altLang="en-US" sz="3200" dirty="0">
                <a:solidFill>
                  <a:schemeClr val="bg1"/>
                </a:solidFill>
              </a:rPr>
              <a:t>序號</a:t>
            </a:r>
            <a:r>
              <a:rPr lang="en-US" altLang="zh-TW" sz="3200" dirty="0">
                <a:solidFill>
                  <a:schemeClr val="bg1"/>
                </a:solidFill>
              </a:rPr>
              <a:t>(107</a:t>
            </a:r>
            <a:r>
              <a:rPr lang="zh-TW" altLang="en-US" sz="3200" dirty="0">
                <a:solidFill>
                  <a:schemeClr val="bg1"/>
                </a:solidFill>
              </a:rPr>
              <a:t>級以前範例</a:t>
            </a:r>
            <a:r>
              <a:rPr lang="en-US" altLang="zh-TW" sz="3200" dirty="0">
                <a:solidFill>
                  <a:schemeClr val="bg1"/>
                </a:solidFill>
              </a:rPr>
              <a:t>)</a:t>
            </a:r>
            <a:endParaRPr lang="zh-TW" altLang="en-US" sz="3200" dirty="0"/>
          </a:p>
        </p:txBody>
      </p:sp>
      <p:sp>
        <p:nvSpPr>
          <p:cNvPr id="6147" name="內容版面配置區 2">
            <a:extLst>
              <a:ext uri="{FF2B5EF4-FFF2-40B4-BE49-F238E27FC236}">
                <a16:creationId xmlns:a16="http://schemas.microsoft.com/office/drawing/2014/main" xmlns="" id="{0F3D6B16-61F9-4955-B8FC-E380420B65FF}"/>
              </a:ext>
            </a:extLst>
          </p:cNvPr>
          <p:cNvSpPr>
            <a:spLocks noGrp="1"/>
          </p:cNvSpPr>
          <p:nvPr>
            <p:ph idx="1"/>
          </p:nvPr>
        </p:nvSpPr>
        <p:spPr>
          <a:xfrm>
            <a:off x="457200" y="1341438"/>
            <a:ext cx="8229600" cy="5256212"/>
          </a:xfrm>
        </p:spPr>
        <p:txBody>
          <a:bodyPr/>
          <a:lstStyle/>
          <a:p>
            <a:endParaRPr lang="zh-TW" altLang="en-US" dirty="0"/>
          </a:p>
        </p:txBody>
      </p:sp>
      <p:sp>
        <p:nvSpPr>
          <p:cNvPr id="6148" name="投影片編號版面配置區 3">
            <a:extLst>
              <a:ext uri="{FF2B5EF4-FFF2-40B4-BE49-F238E27FC236}">
                <a16:creationId xmlns:a16="http://schemas.microsoft.com/office/drawing/2014/main" xmlns="" id="{0AF73E7C-7BA6-4D4D-8616-EDAE453877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24ECD42E-317B-4380-AF15-B7A435CCC91F}" type="slidenum">
              <a:rPr lang="zh-TW" altLang="en-US" sz="1200">
                <a:solidFill>
                  <a:srgbClr val="BCBCBC"/>
                </a:solidFill>
                <a:latin typeface="Arial" panose="020B0604020202020204" pitchFamily="34" charset="0"/>
              </a:rPr>
              <a:pPr>
                <a:spcBef>
                  <a:spcPct val="0"/>
                </a:spcBef>
                <a:buClrTx/>
                <a:buSzTx/>
                <a:buFontTx/>
                <a:buNone/>
              </a:pPr>
              <a:t>6</a:t>
            </a:fld>
            <a:endParaRPr lang="zh-TW" altLang="en-US" sz="1200">
              <a:solidFill>
                <a:srgbClr val="BCBCBC"/>
              </a:solidFill>
              <a:latin typeface="Arial" panose="020B0604020202020204" pitchFamily="34" charset="0"/>
            </a:endParaRPr>
          </a:p>
        </p:txBody>
      </p:sp>
      <p:pic>
        <p:nvPicPr>
          <p:cNvPr id="6149" name="Picture 5" descr="E:\AAA\G磁碟機\annie\01 (7).jpg">
            <a:extLst>
              <a:ext uri="{FF2B5EF4-FFF2-40B4-BE49-F238E27FC236}">
                <a16:creationId xmlns:a16="http://schemas.microsoft.com/office/drawing/2014/main" xmlns="" id="{88B17D0A-57DD-43DA-8B06-B864A62C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335"/>
          <a:stretch>
            <a:fillRect/>
          </a:stretch>
        </p:blipFill>
        <p:spPr bwMode="auto">
          <a:xfrm>
            <a:off x="2022475" y="2109788"/>
            <a:ext cx="51720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物件 5">
            <a:extLst>
              <a:ext uri="{FF2B5EF4-FFF2-40B4-BE49-F238E27FC236}">
                <a16:creationId xmlns:a16="http://schemas.microsoft.com/office/drawing/2014/main" xmlns="" id="{4036B96D-32DD-4E21-A5F6-468321945CE3}"/>
              </a:ext>
            </a:extLst>
          </p:cNvPr>
          <p:cNvGraphicFramePr>
            <a:graphicFrameLocks noChangeAspect="1"/>
          </p:cNvGraphicFramePr>
          <p:nvPr>
            <p:extLst>
              <p:ext uri="{D42A27DB-BD31-4B8C-83A1-F6EECF244321}">
                <p14:modId xmlns:p14="http://schemas.microsoft.com/office/powerpoint/2010/main" val="1469835113"/>
              </p:ext>
            </p:extLst>
          </p:nvPr>
        </p:nvGraphicFramePr>
        <p:xfrm>
          <a:off x="1731963" y="1557338"/>
          <a:ext cx="5751512" cy="434975"/>
        </p:xfrm>
        <a:graphic>
          <a:graphicData uri="http://schemas.openxmlformats.org/presentationml/2006/ole">
            <mc:AlternateContent xmlns:mc="http://schemas.openxmlformats.org/markup-compatibility/2006">
              <mc:Choice xmlns:v="urn:schemas-microsoft-com:vml" Requires="v">
                <p:oleObj spid="_x0000_s6181" name="CorelDRAW" r:id="rId4" imgW="5751760" imgH="434364" progId="CorelDraw.Graphic.17">
                  <p:link updateAutomatic="1"/>
                </p:oleObj>
              </mc:Choice>
              <mc:Fallback>
                <p:oleObj name="CorelDRAW" r:id="rId4" imgW="5751760" imgH="434364" progId="CorelDraw.Graphic.17">
                  <p:link updateAutomatic="1"/>
                  <p:pic>
                    <p:nvPicPr>
                      <p:cNvPr id="0" name="物件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63" y="1557338"/>
                        <a:ext cx="5751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prstClr val="black"/>
                </a:solidFill>
              </a:rPr>
              <a:t>專業課程學分表畫底線及標註</a:t>
            </a:r>
            <a:r>
              <a:rPr lang="en-US" altLang="zh-TW" sz="3200" dirty="0">
                <a:solidFill>
                  <a:prstClr val="black"/>
                </a:solidFill>
              </a:rPr>
              <a:t/>
            </a:r>
            <a:br>
              <a:rPr lang="en-US" altLang="zh-TW" sz="3200" dirty="0">
                <a:solidFill>
                  <a:prstClr val="black"/>
                </a:solidFill>
              </a:rPr>
            </a:br>
            <a:r>
              <a:rPr lang="zh-TW" altLang="en-US" sz="3200" dirty="0">
                <a:solidFill>
                  <a:prstClr val="black"/>
                </a:solidFill>
              </a:rPr>
              <a:t>序號</a:t>
            </a:r>
            <a:r>
              <a:rPr lang="en-US" altLang="zh-TW" sz="3200" dirty="0">
                <a:solidFill>
                  <a:prstClr val="black"/>
                </a:solidFill>
              </a:rPr>
              <a:t>(108</a:t>
            </a:r>
            <a:r>
              <a:rPr lang="zh-TW" altLang="en-US" sz="3200" dirty="0">
                <a:solidFill>
                  <a:prstClr val="black"/>
                </a:solidFill>
              </a:rPr>
              <a:t>級範例</a:t>
            </a:r>
            <a:r>
              <a:rPr lang="en-US" altLang="zh-TW" sz="3200" dirty="0">
                <a:solidFill>
                  <a:prstClr val="black"/>
                </a:solidFill>
              </a:rPr>
              <a:t>)</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7</a:t>
            </a:fld>
            <a:endParaRPr lang="zh-TW" alt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5743" y="1412874"/>
            <a:ext cx="3770473" cy="52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solidFill>
                  <a:prstClr val="black"/>
                </a:solidFill>
              </a:rPr>
              <a:t>專業課程學分表畫底線及標註</a:t>
            </a:r>
            <a:r>
              <a:rPr lang="en-US" altLang="zh-TW" sz="3200" dirty="0">
                <a:solidFill>
                  <a:prstClr val="black"/>
                </a:solidFill>
              </a:rPr>
              <a:t/>
            </a:r>
            <a:br>
              <a:rPr lang="en-US" altLang="zh-TW" sz="3200" dirty="0">
                <a:solidFill>
                  <a:prstClr val="black"/>
                </a:solidFill>
              </a:rPr>
            </a:br>
            <a:r>
              <a:rPr lang="zh-TW" altLang="en-US" sz="3200" dirty="0">
                <a:solidFill>
                  <a:prstClr val="black"/>
                </a:solidFill>
              </a:rPr>
              <a:t>序號</a:t>
            </a:r>
            <a:r>
              <a:rPr lang="en-US" altLang="zh-TW" sz="3200" dirty="0">
                <a:solidFill>
                  <a:prstClr val="black"/>
                </a:solidFill>
              </a:rPr>
              <a:t>(109</a:t>
            </a:r>
            <a:r>
              <a:rPr lang="zh-TW" altLang="en-US" sz="3200" dirty="0">
                <a:solidFill>
                  <a:prstClr val="black"/>
                </a:solidFill>
              </a:rPr>
              <a:t>級範例</a:t>
            </a:r>
            <a:r>
              <a:rPr lang="en-US" altLang="zh-TW" sz="3200" dirty="0">
                <a:solidFill>
                  <a:prstClr val="black"/>
                </a:solidFill>
              </a:rPr>
              <a:t>)</a:t>
            </a:r>
            <a:endParaRPr lang="zh-TW" altLang="en-US" dirty="0"/>
          </a:p>
        </p:txBody>
      </p:sp>
      <p:sp>
        <p:nvSpPr>
          <p:cNvPr id="4" name="投影片編號版面配置區 3"/>
          <p:cNvSpPr>
            <a:spLocks noGrp="1"/>
          </p:cNvSpPr>
          <p:nvPr>
            <p:ph type="sldNum" sz="quarter" idx="12"/>
          </p:nvPr>
        </p:nvSpPr>
        <p:spPr/>
        <p:txBody>
          <a:bodyPr/>
          <a:lstStyle/>
          <a:p>
            <a:fld id="{7674F4DE-63A2-497C-9431-0F1CCC232C7F}" type="slidenum">
              <a:rPr lang="zh-TW" altLang="en-US" smtClean="0"/>
              <a:pPr/>
              <a:t>8</a:t>
            </a:fld>
            <a:endParaRPr lang="zh-TW" alt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2697" y="1600200"/>
            <a:ext cx="3725527" cy="513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18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802866E-FF10-40FE-A18A-D133F3934660}"/>
              </a:ext>
            </a:extLst>
          </p:cNvPr>
          <p:cNvSpPr>
            <a:spLocks noGrp="1"/>
          </p:cNvSpPr>
          <p:nvPr>
            <p:ph type="title"/>
          </p:nvPr>
        </p:nvSpPr>
        <p:spPr>
          <a:xfrm>
            <a:off x="467544" y="116632"/>
            <a:ext cx="8229600" cy="1296144"/>
          </a:xfrm>
        </p:spPr>
        <p:txBody>
          <a:bodyPr>
            <a:normAutofit/>
          </a:bodyPr>
          <a:lstStyle/>
          <a:p>
            <a:pPr>
              <a:defRPr/>
            </a:pPr>
            <a:r>
              <a:rPr lang="zh-TW" altLang="en-US" sz="2800" dirty="0">
                <a:solidFill>
                  <a:schemeClr val="bg1"/>
                </a:solidFill>
                <a:effectLst/>
              </a:rPr>
              <a:t>專門課程學分表畫底線及標註序號</a:t>
            </a:r>
            <a:r>
              <a:rPr lang="en-US" altLang="zh-TW" sz="2800" dirty="0">
                <a:solidFill>
                  <a:schemeClr val="bg1"/>
                </a:solidFill>
                <a:effectLst/>
              </a:rPr>
              <a:t/>
            </a:r>
            <a:br>
              <a:rPr lang="en-US" altLang="zh-TW" sz="2800" dirty="0">
                <a:solidFill>
                  <a:schemeClr val="bg1"/>
                </a:solidFill>
                <a:effectLst/>
              </a:rPr>
            </a:br>
            <a:r>
              <a:rPr lang="en-US" altLang="zh-TW" sz="2800" dirty="0">
                <a:solidFill>
                  <a:schemeClr val="bg1"/>
                </a:solidFill>
                <a:effectLst/>
              </a:rPr>
              <a:t>(107</a:t>
            </a:r>
            <a:r>
              <a:rPr lang="zh-TW" altLang="en-US" sz="2800" dirty="0">
                <a:solidFill>
                  <a:schemeClr val="bg1"/>
                </a:solidFill>
                <a:effectLst/>
              </a:rPr>
              <a:t>級以前範例</a:t>
            </a:r>
            <a:r>
              <a:rPr lang="en-US" altLang="zh-TW" sz="2800" dirty="0">
                <a:solidFill>
                  <a:schemeClr val="bg1"/>
                </a:solidFill>
                <a:effectLst/>
              </a:rPr>
              <a:t>-</a:t>
            </a:r>
            <a:r>
              <a:rPr lang="zh-TW" altLang="en-US" sz="2800" dirty="0">
                <a:solidFill>
                  <a:schemeClr val="bg1"/>
                </a:solidFill>
                <a:effectLst/>
              </a:rPr>
              <a:t>以國文科為例</a:t>
            </a:r>
            <a:r>
              <a:rPr lang="en-US" altLang="zh-TW" sz="2800" dirty="0">
                <a:solidFill>
                  <a:schemeClr val="bg1"/>
                </a:solidFill>
                <a:effectLst/>
              </a:rPr>
              <a:t>)</a:t>
            </a:r>
            <a:endParaRPr lang="zh-TW" altLang="en-US" sz="2800" dirty="0">
              <a:effectLst/>
            </a:endParaRPr>
          </a:p>
        </p:txBody>
      </p:sp>
      <p:sp>
        <p:nvSpPr>
          <p:cNvPr id="7171" name="內容版面配置區 2">
            <a:extLst>
              <a:ext uri="{FF2B5EF4-FFF2-40B4-BE49-F238E27FC236}">
                <a16:creationId xmlns:a16="http://schemas.microsoft.com/office/drawing/2014/main" xmlns="" id="{12DE72BC-96BE-4BB6-B988-97B44C58C3FB}"/>
              </a:ext>
            </a:extLst>
          </p:cNvPr>
          <p:cNvSpPr>
            <a:spLocks noGrp="1"/>
          </p:cNvSpPr>
          <p:nvPr>
            <p:ph idx="1"/>
          </p:nvPr>
        </p:nvSpPr>
        <p:spPr/>
        <p:txBody>
          <a:bodyPr/>
          <a:lstStyle/>
          <a:p>
            <a:endParaRPr lang="zh-TW" altLang="en-US" dirty="0"/>
          </a:p>
        </p:txBody>
      </p:sp>
      <p:sp>
        <p:nvSpPr>
          <p:cNvPr id="7172" name="投影片編號版面配置區 3">
            <a:extLst>
              <a:ext uri="{FF2B5EF4-FFF2-40B4-BE49-F238E27FC236}">
                <a16:creationId xmlns:a16="http://schemas.microsoft.com/office/drawing/2014/main" xmlns="" id="{CC782FDA-03F8-480A-A821-FE4958DE47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ea typeface="新細明體" panose="02020500000000000000" pitchFamily="18" charset="-12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ea typeface="新細明體" panose="02020500000000000000" pitchFamily="18" charset="-12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ea typeface="新細明體" panose="02020500000000000000" pitchFamily="18" charset="-12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ea typeface="新細明體" panose="02020500000000000000" pitchFamily="18" charset="-12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ea typeface="新細明體" panose="02020500000000000000" pitchFamily="18" charset="-120"/>
              </a:defRPr>
            </a:lvl9pPr>
          </a:lstStyle>
          <a:p>
            <a:pPr>
              <a:spcBef>
                <a:spcPct val="0"/>
              </a:spcBef>
              <a:buClrTx/>
              <a:buSzTx/>
              <a:buFontTx/>
              <a:buNone/>
            </a:pPr>
            <a:fld id="{E0328F3A-4702-4A84-9D78-A11BB3B0C508}" type="slidenum">
              <a:rPr lang="zh-TW" altLang="en-US" sz="1200">
                <a:solidFill>
                  <a:srgbClr val="BCBCBC"/>
                </a:solidFill>
                <a:latin typeface="Arial" panose="020B0604020202020204" pitchFamily="34" charset="0"/>
              </a:rPr>
              <a:pPr>
                <a:spcBef>
                  <a:spcPct val="0"/>
                </a:spcBef>
                <a:buClrTx/>
                <a:buSzTx/>
                <a:buFontTx/>
                <a:buNone/>
              </a:pPr>
              <a:t>9</a:t>
            </a:fld>
            <a:endParaRPr lang="zh-TW" altLang="en-US" sz="1200">
              <a:solidFill>
                <a:srgbClr val="BCBCBC"/>
              </a:solidFill>
              <a:latin typeface="Arial" panose="020B0604020202020204" pitchFamily="34" charset="0"/>
            </a:endParaRPr>
          </a:p>
        </p:txBody>
      </p:sp>
      <p:pic>
        <p:nvPicPr>
          <p:cNvPr id="7173" name="Picture 5" descr="E:\AAA\G磁碟機\annie\01 (5).jpg">
            <a:extLst>
              <a:ext uri="{FF2B5EF4-FFF2-40B4-BE49-F238E27FC236}">
                <a16:creationId xmlns:a16="http://schemas.microsoft.com/office/drawing/2014/main" xmlns="" id="{066072AB-DC71-4D37-B8AD-2F42D84C6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66" b="84988"/>
          <a:stretch>
            <a:fillRect/>
          </a:stretch>
        </p:blipFill>
        <p:spPr bwMode="auto">
          <a:xfrm>
            <a:off x="827088" y="1196975"/>
            <a:ext cx="71913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E:\AAA\G磁碟機\annie\01 (5).jpg">
            <a:extLst>
              <a:ext uri="{FF2B5EF4-FFF2-40B4-BE49-F238E27FC236}">
                <a16:creationId xmlns:a16="http://schemas.microsoft.com/office/drawing/2014/main" xmlns="" id="{BA2D997C-3F0B-429E-9B71-CBC92600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012" b="2431"/>
          <a:stretch>
            <a:fillRect/>
          </a:stretch>
        </p:blipFill>
        <p:spPr bwMode="auto">
          <a:xfrm>
            <a:off x="2051050" y="1916113"/>
            <a:ext cx="45751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鋒芒">
  <a:themeElements>
    <a:clrScheme name="鋒芒">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鋒芒">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鋒芒">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5935</TotalTime>
  <Words>2952</Words>
  <Application>Microsoft Office PowerPoint</Application>
  <PresentationFormat>如螢幕大小 (4:3)</PresentationFormat>
  <Paragraphs>345</Paragraphs>
  <Slides>44</Slides>
  <Notes>0</Notes>
  <HiddenSlides>0</HiddenSlides>
  <MMClips>0</MMClips>
  <ScaleCrop>false</ScaleCrop>
  <HeadingPairs>
    <vt:vector size="6" baseType="variant">
      <vt:variant>
        <vt:lpstr>佈景主題</vt:lpstr>
      </vt:variant>
      <vt:variant>
        <vt:i4>1</vt:i4>
      </vt:variant>
      <vt:variant>
        <vt:lpstr>連結</vt:lpstr>
      </vt:variant>
      <vt:variant>
        <vt:i4>1</vt:i4>
      </vt:variant>
      <vt:variant>
        <vt:lpstr>投影片標題</vt:lpstr>
      </vt:variant>
      <vt:variant>
        <vt:i4>44</vt:i4>
      </vt:variant>
    </vt:vector>
  </HeadingPairs>
  <TitlesOfParts>
    <vt:vector size="46" baseType="lpstr">
      <vt:lpstr>鋒芒</vt:lpstr>
      <vt:lpstr>D:\110結業作業說明相關\科技部計畫\105國科會\備份備份自動備份甘特圖.cdr\Page:13</vt:lpstr>
      <vt:lpstr>PowerPoint 簡報</vt:lpstr>
      <vt:lpstr>PowerPoint 簡報</vt:lpstr>
      <vt:lpstr> 應備資料  2/3 (即結業生資料袋上所列須檢附的資料) </vt:lpstr>
      <vt:lpstr>應備資料  3/3 (即結業生資料袋上所列須檢附的資料)</vt:lpstr>
      <vt:lpstr>進行畫底線及標註序號</vt:lpstr>
      <vt:lpstr>專業課程學分表畫底線及標註 序號(107級以前範例)</vt:lpstr>
      <vt:lpstr>專業課程學分表畫底線及標註 序號(108級範例)</vt:lpstr>
      <vt:lpstr>專業課程學分表畫底線及標註 序號(109級範例)</vt:lpstr>
      <vt:lpstr>專門課程學分表畫底線及標註序號 (107級以前範例-以國文科為例)</vt:lpstr>
      <vt:lpstr>專門課程學分表畫底線及標註序號 (108級以後範例-以公民科為例 1/2)</vt:lpstr>
      <vt:lpstr>專門課程學分表畫底線及標註序號 (108級以後範例-以公民科為例 2/2)</vt:lpstr>
      <vt:lpstr>3.專門課程學分認定申請書</vt:lpstr>
      <vt:lpstr>4.成績單影本畫底線及標註序號</vt:lpstr>
      <vt:lpstr>5.110(2) 課表畫底線及標註序號</vt:lpstr>
      <vt:lpstr>PowerPoint 簡報</vt:lpstr>
      <vt:lpstr>PowerPoint 簡報</vt:lpstr>
      <vt:lpstr>PowerPoint 簡報</vt:lpstr>
      <vt:lpstr>PowerPoint 簡報</vt:lpstr>
      <vt:lpstr>PowerPoint 簡報</vt:lpstr>
      <vt:lpstr>PowerPoint 簡報</vt:lpstr>
      <vt:lpstr>PowerPoint 簡報</vt:lpstr>
      <vt:lpstr>PowerPoint 簡報</vt:lpstr>
      <vt:lpstr>7.中文畢業證書影本</vt:lpstr>
      <vt:lpstr>8.完整歷年成績單</vt:lpstr>
      <vt:lpstr>9. 實地學習時數認定表 (103-107學年度起修讀教程者，繳交最後期限：結業成果發表當日報到時)</vt:lpstr>
      <vt:lpstr>10.英檢證明 (大學部英文畢業門檻)</vt:lpstr>
      <vt:lpstr>  10-1.重要集會表 </vt:lpstr>
      <vt:lpstr>11. 志工32小時服務證明</vt:lpstr>
      <vt:lpstr>12.任教英文科者英檢證明</vt:lpstr>
      <vt:lpstr>13.修畢中等學校教師師資職前教育證明書稿本製作 </vt:lpstr>
      <vt:lpstr>      中等學校師資培育類科名稱   2張證明書上需要填寫正確的名稱</vt:lpstr>
      <vt:lpstr>PowerPoint 簡報</vt:lpstr>
      <vt:lpstr>專業稿本(正面) 師培網頁首頁→法規表單→實習/結業生專用→新制修畢師資職前教育證明書稿本(正面)</vt:lpstr>
      <vt:lpstr>專業稿本(反面) 師培網頁首頁→法規表單→實習/結業生專用→新制修畢師資職前教育證明書稿本(反面)</vt:lpstr>
      <vt:lpstr>專門稿本(正面) 師培網頁首頁→法規表單→實習/結業生專用→任教專門課程認定證明書稿本(正面)</vt:lpstr>
      <vt:lpstr>  專門稿本(反面)範例 (以108級之後公民科為例) 師培網頁首頁→法規表單→實習/結業生專用→任教專門課程認定證明書稿本(反面) </vt:lpstr>
      <vt:lpstr> 稿本e-mail寄送</vt:lpstr>
      <vt:lpstr>注意事項</vt:lpstr>
      <vt:lpstr>111年6月教師資格考試</vt:lpstr>
      <vt:lpstr>報考資格-學士班</vt:lpstr>
      <vt:lpstr>報考資格-碩、博士班</vt:lpstr>
      <vt:lpstr>碩(博)士班應修學分完成證明書</vt:lpstr>
      <vt:lpstr>111年6月4日教師資格考試 </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101學年度參加教育實習 師資生結業作業說明</dc:title>
  <dc:creator>王秀醬</dc:creator>
  <cp:lastModifiedBy>林雅麟</cp:lastModifiedBy>
  <cp:revision>390</cp:revision>
  <dcterms:created xsi:type="dcterms:W3CDTF">2012-02-22T14:06:30Z</dcterms:created>
  <dcterms:modified xsi:type="dcterms:W3CDTF">2022-02-25T00:05:53Z</dcterms:modified>
</cp:coreProperties>
</file>